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DB_70B1036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4" r:id="rId2"/>
  </p:sldMasterIdLst>
  <p:notesMasterIdLst>
    <p:notesMasterId r:id="rId35"/>
  </p:notesMasterIdLst>
  <p:sldIdLst>
    <p:sldId id="256" r:id="rId3"/>
    <p:sldId id="724" r:id="rId4"/>
    <p:sldId id="730" r:id="rId5"/>
    <p:sldId id="726" r:id="rId6"/>
    <p:sldId id="731" r:id="rId7"/>
    <p:sldId id="733" r:id="rId8"/>
    <p:sldId id="693" r:id="rId9"/>
    <p:sldId id="697" r:id="rId10"/>
    <p:sldId id="718" r:id="rId11"/>
    <p:sldId id="706" r:id="rId12"/>
    <p:sldId id="713" r:id="rId13"/>
    <p:sldId id="719" r:id="rId14"/>
    <p:sldId id="289" r:id="rId15"/>
    <p:sldId id="695" r:id="rId16"/>
    <p:sldId id="694" r:id="rId17"/>
    <p:sldId id="735" r:id="rId18"/>
    <p:sldId id="711" r:id="rId19"/>
    <p:sldId id="720" r:id="rId20"/>
    <p:sldId id="736" r:id="rId21"/>
    <p:sldId id="737" r:id="rId22"/>
    <p:sldId id="738" r:id="rId23"/>
    <p:sldId id="739" r:id="rId24"/>
    <p:sldId id="716" r:id="rId25"/>
    <p:sldId id="317" r:id="rId26"/>
    <p:sldId id="286" r:id="rId27"/>
    <p:sldId id="701" r:id="rId28"/>
    <p:sldId id="709" r:id="rId29"/>
    <p:sldId id="717" r:id="rId30"/>
    <p:sldId id="700" r:id="rId31"/>
    <p:sldId id="704" r:id="rId32"/>
    <p:sldId id="723" r:id="rId33"/>
    <p:sldId id="337" r:id="rId34"/>
  </p:sldIdLst>
  <p:sldSz cx="12188825" cy="6858000"/>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5pPr>
    <a:lvl6pPr marL="2286000" algn="l" defTabSz="914400" rtl="0" eaLnBrk="1" latinLnBrk="0" hangingPunct="1">
      <a:defRPr kern="1200">
        <a:solidFill>
          <a:schemeClr val="bg1"/>
        </a:solidFill>
        <a:latin typeface="Arial" panose="020B0604020202020204" pitchFamily="34" charset="0"/>
        <a:ea typeface="+mn-ea"/>
        <a:cs typeface="Arial Unicode MS" charset="0"/>
      </a:defRPr>
    </a:lvl6pPr>
    <a:lvl7pPr marL="2743200" algn="l" defTabSz="914400" rtl="0" eaLnBrk="1" latinLnBrk="0" hangingPunct="1">
      <a:defRPr kern="1200">
        <a:solidFill>
          <a:schemeClr val="bg1"/>
        </a:solidFill>
        <a:latin typeface="Arial" panose="020B0604020202020204" pitchFamily="34" charset="0"/>
        <a:ea typeface="+mn-ea"/>
        <a:cs typeface="Arial Unicode MS" charset="0"/>
      </a:defRPr>
    </a:lvl7pPr>
    <a:lvl8pPr marL="3200400" algn="l" defTabSz="914400" rtl="0" eaLnBrk="1" latinLnBrk="0" hangingPunct="1">
      <a:defRPr kern="1200">
        <a:solidFill>
          <a:schemeClr val="bg1"/>
        </a:solidFill>
        <a:latin typeface="Arial" panose="020B0604020202020204" pitchFamily="34" charset="0"/>
        <a:ea typeface="+mn-ea"/>
        <a:cs typeface="Arial Unicode MS" charset="0"/>
      </a:defRPr>
    </a:lvl8pPr>
    <a:lvl9pPr marL="3657600" algn="l" defTabSz="914400" rtl="0" eaLnBrk="1" latinLnBrk="0" hangingPunct="1">
      <a:defRPr kern="1200">
        <a:solidFill>
          <a:schemeClr val="bg1"/>
        </a:solidFill>
        <a:latin typeface="Arial" panose="020B0604020202020204" pitchFamily="34" charset="0"/>
        <a:ea typeface="+mn-ea"/>
        <a:cs typeface="Arial Unicode M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00CD27-1CAC-59FE-5EDA-13B5196DF2A4}" name="Jean Mattijsen" initials="JM" userId="S::jean.mattijsen@bureaubrandeis.com::ebdde354-27d2-448c-ad1c-39c9a59460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omments/modernComment_2DB_70B1036F.xml><?xml version="1.0" encoding="utf-8"?>
<p188:cmLst xmlns:a="http://schemas.openxmlformats.org/drawingml/2006/main" xmlns:r="http://schemas.openxmlformats.org/officeDocument/2006/relationships" xmlns:p188="http://schemas.microsoft.com/office/powerpoint/2018/8/main">
  <p188:cm id="{14A9DBDC-057A-4D77-BAEC-9FFB3F887BFE}" authorId="{9400CD27-1CAC-59FE-5EDA-13B5196DF2A4}" created="2025-10-09T10:55:05.092">
    <pc:sldMkLst xmlns:pc="http://schemas.microsoft.com/office/powerpoint/2013/main/command">
      <pc:docMk/>
      <pc:sldMk cId="1890648943" sldId="731"/>
    </pc:sldMkLst>
    <p188:txBody>
      <a:bodyPr/>
      <a:lstStyle/>
      <a:p>
        <a:r>
          <a:rPr lang="nl-NL"/>
          <a:t>Deze drie afbeeldingen vond ik als meest relevant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F713A067-8F1B-602C-3D9C-4EAE49A8DAFD}"/>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051" name="Rectangle 2">
            <a:extLst>
              <a:ext uri="{FF2B5EF4-FFF2-40B4-BE49-F238E27FC236}">
                <a16:creationId xmlns:a16="http://schemas.microsoft.com/office/drawing/2014/main" id="{95328135-F66F-FB6E-7AFD-0768F656FF69}"/>
              </a:ext>
            </a:extLst>
          </p:cNvPr>
          <p:cNvSpPr>
            <a:spLocks noGrp="1" noRot="1" noChangeAspect="1" noChangeArrowheads="1"/>
          </p:cNvSpPr>
          <p:nvPr>
            <p:ph type="sldImg"/>
          </p:nvPr>
        </p:nvSpPr>
        <p:spPr bwMode="auto">
          <a:xfrm>
            <a:off x="1106488" y="812800"/>
            <a:ext cx="5341937" cy="400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3">
            <a:extLst>
              <a:ext uri="{FF2B5EF4-FFF2-40B4-BE49-F238E27FC236}">
                <a16:creationId xmlns:a16="http://schemas.microsoft.com/office/drawing/2014/main" id="{6598F782-4E33-EB3B-3ED4-5B24C93D342C}"/>
              </a:ext>
            </a:extLst>
          </p:cNvPr>
          <p:cNvSpPr>
            <a:spLocks noGrp="1" noChangeArrowheads="1"/>
          </p:cNvSpPr>
          <p:nvPr>
            <p:ph type="body"/>
          </p:nvPr>
        </p:nvSpPr>
        <p:spPr bwMode="auto">
          <a:xfrm>
            <a:off x="755650" y="5078413"/>
            <a:ext cx="6045200" cy="4808537"/>
          </a:xfrm>
          <a:prstGeom prst="rect">
            <a:avLst/>
          </a:prstGeom>
          <a:noFill/>
          <a:ln>
            <a:noFill/>
          </a:ln>
          <a:effectLst/>
        </p:spPr>
        <p:txBody>
          <a:bodyPr vert="horz" wrap="square" lIns="0" tIns="0" rIns="0" bIns="0" numCol="1" anchor="t" anchorCtr="0" compatLnSpc="1">
            <a:prstTxWarp prst="textNoShape">
              <a:avLst/>
            </a:prstTxWarp>
          </a:bodyPr>
          <a:lstStyle/>
          <a:p>
            <a:pPr lvl="0"/>
            <a:endParaRPr lang="nl-NL" altLang="nl-NL" noProof="0"/>
          </a:p>
        </p:txBody>
      </p:sp>
      <p:sp>
        <p:nvSpPr>
          <p:cNvPr id="2052" name="Rectangle 4">
            <a:extLst>
              <a:ext uri="{FF2B5EF4-FFF2-40B4-BE49-F238E27FC236}">
                <a16:creationId xmlns:a16="http://schemas.microsoft.com/office/drawing/2014/main" id="{9E31EF2A-E8E8-48AD-67EC-58A9BC2C4397}"/>
              </a:ext>
            </a:extLst>
          </p:cNvPr>
          <p:cNvSpPr>
            <a:spLocks noGrp="1" noChangeArrowheads="1"/>
          </p:cNvSpPr>
          <p:nvPr>
            <p:ph type="hdr"/>
          </p:nvPr>
        </p:nvSpPr>
        <p:spPr bwMode="auto">
          <a:xfrm>
            <a:off x="0" y="0"/>
            <a:ext cx="3278188" cy="531813"/>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en-GB" altLang="nl-NL"/>
          </a:p>
        </p:txBody>
      </p:sp>
      <p:sp>
        <p:nvSpPr>
          <p:cNvPr id="2053" name="Rectangle 5">
            <a:extLst>
              <a:ext uri="{FF2B5EF4-FFF2-40B4-BE49-F238E27FC236}">
                <a16:creationId xmlns:a16="http://schemas.microsoft.com/office/drawing/2014/main" id="{EC88E0F1-02F1-9252-59B0-8D8F1724A91B}"/>
              </a:ext>
            </a:extLst>
          </p:cNvPr>
          <p:cNvSpPr>
            <a:spLocks noGrp="1" noChangeArrowheads="1"/>
          </p:cNvSpPr>
          <p:nvPr>
            <p:ph type="dt"/>
          </p:nvPr>
        </p:nvSpPr>
        <p:spPr bwMode="auto">
          <a:xfrm>
            <a:off x="4278313" y="0"/>
            <a:ext cx="3278187" cy="531813"/>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en-GB" altLang="nl-NL"/>
          </a:p>
        </p:txBody>
      </p:sp>
      <p:sp>
        <p:nvSpPr>
          <p:cNvPr id="2054" name="Rectangle 6">
            <a:extLst>
              <a:ext uri="{FF2B5EF4-FFF2-40B4-BE49-F238E27FC236}">
                <a16:creationId xmlns:a16="http://schemas.microsoft.com/office/drawing/2014/main" id="{5E7A4A2A-B29A-2EBC-863B-B8D02910E9C4}"/>
              </a:ext>
            </a:extLst>
          </p:cNvPr>
          <p:cNvSpPr>
            <a:spLocks noGrp="1" noChangeArrowheads="1"/>
          </p:cNvSpPr>
          <p:nvPr>
            <p:ph type="ftr"/>
          </p:nvPr>
        </p:nvSpPr>
        <p:spPr bwMode="auto">
          <a:xfrm>
            <a:off x="0" y="10156825"/>
            <a:ext cx="3278188" cy="531813"/>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en-GB" altLang="nl-NL"/>
          </a:p>
        </p:txBody>
      </p:sp>
      <p:sp>
        <p:nvSpPr>
          <p:cNvPr id="2055" name="Rectangle 7">
            <a:extLst>
              <a:ext uri="{FF2B5EF4-FFF2-40B4-BE49-F238E27FC236}">
                <a16:creationId xmlns:a16="http://schemas.microsoft.com/office/drawing/2014/main" id="{93857159-3221-02CA-80E9-2E11EA87FA9E}"/>
              </a:ext>
            </a:extLst>
          </p:cNvPr>
          <p:cNvSpPr>
            <a:spLocks noGrp="1" noChangeArrowheads="1"/>
          </p:cNvSpPr>
          <p:nvPr>
            <p:ph type="sldNum"/>
          </p:nvPr>
        </p:nvSpPr>
        <p:spPr bwMode="auto">
          <a:xfrm>
            <a:off x="4278313" y="10156825"/>
            <a:ext cx="3278187" cy="531813"/>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fld id="{62406A46-E88C-4C18-92DF-C8E068A4C971}" type="slidenum">
              <a:rPr lang="en-GB" altLang="nl-NL"/>
              <a:pPr>
                <a:defRPr/>
              </a:pPr>
              <a:t>‹nr.›</a:t>
            </a:fld>
            <a:endParaRPr lang="en-GB" altLang="nl-NL"/>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DCEFBCFD-48CE-284F-87BF-A850D9B780F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14FEA9D-0EF6-4389-8AC5-D7CF4B478C5F}" type="slidenum">
              <a:rPr lang="en-GB" altLang="nl-NL" sz="1400" smtClean="0"/>
              <a:pPr>
                <a:spcBef>
                  <a:spcPct val="0"/>
                </a:spcBef>
                <a:buClrTx/>
                <a:buFontTx/>
                <a:buNone/>
              </a:pPr>
              <a:t>1</a:t>
            </a:fld>
            <a:endParaRPr lang="en-GB" altLang="nl-NL" sz="1400"/>
          </a:p>
        </p:txBody>
      </p:sp>
      <p:sp>
        <p:nvSpPr>
          <p:cNvPr id="4099" name="Rectangle 1">
            <a:extLst>
              <a:ext uri="{FF2B5EF4-FFF2-40B4-BE49-F238E27FC236}">
                <a16:creationId xmlns:a16="http://schemas.microsoft.com/office/drawing/2014/main" id="{512E4B77-DB56-B8F1-7DA6-CBAA885FF3D6}"/>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4FEDE84C-458E-B0CE-DEB5-B0836265558E}"/>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0A66213-8D32-5C6F-AE4B-267FD12D4988}"/>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7CF77BE5-7433-61FD-C479-642D73A28F8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12CBF1D-DD21-4D90-B75C-B15AEB1799DA}"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0243" name="Rectangle 1">
            <a:extLst>
              <a:ext uri="{FF2B5EF4-FFF2-40B4-BE49-F238E27FC236}">
                <a16:creationId xmlns:a16="http://schemas.microsoft.com/office/drawing/2014/main" id="{DB098F37-F770-F6CB-0652-371200A22075}"/>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1924D2E4-C260-85E4-49C3-472C31C7FBAA}"/>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47474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4D30B74-A51B-00FD-3599-E543974F097A}"/>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DE1C0C0A-0AC0-7945-0A66-868E2481FB7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4BE32373-AB0F-059E-5AF3-BE20CE59BD7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1834FE9E-0482-15B9-7482-5B17FD64E588}"/>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609415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DFB4BA4-0BBE-0EBA-F50E-8A426FF4BCE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B2659ABE-C1D2-4F4B-9E01-0AF7E049FAC6}" type="slidenum">
              <a:rPr lang="en-GB" altLang="nl-NL" sz="1400" smtClean="0"/>
              <a:pPr>
                <a:spcBef>
                  <a:spcPct val="0"/>
                </a:spcBef>
                <a:buClrTx/>
                <a:buFontTx/>
                <a:buNone/>
              </a:pPr>
              <a:t>13</a:t>
            </a:fld>
            <a:endParaRPr lang="en-GB" altLang="nl-NL" sz="1400"/>
          </a:p>
        </p:txBody>
      </p:sp>
      <p:sp>
        <p:nvSpPr>
          <p:cNvPr id="6147" name="Rectangle 1">
            <a:extLst>
              <a:ext uri="{FF2B5EF4-FFF2-40B4-BE49-F238E27FC236}">
                <a16:creationId xmlns:a16="http://schemas.microsoft.com/office/drawing/2014/main" id="{73EE08CE-C1FA-3A3D-301B-E9A4183884C5}"/>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A60D4023-F4AA-8C85-79D0-EAF7BF604CB5}"/>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53FDFED-9F01-DF33-58F2-4F69AD99FBEA}"/>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AE96E5FF-B350-E92A-3462-F6535C7854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12CBF1D-DD21-4D90-B75C-B15AEB1799DA}"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0243" name="Rectangle 1">
            <a:extLst>
              <a:ext uri="{FF2B5EF4-FFF2-40B4-BE49-F238E27FC236}">
                <a16:creationId xmlns:a16="http://schemas.microsoft.com/office/drawing/2014/main" id="{3512BDB2-5628-ED66-25B1-61D32C53C1AE}"/>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72C396E3-7A29-5E82-E7BC-7F9CA9330CDF}"/>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1981426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D9D4147-92B2-D1D7-9E99-0607F8D28217}"/>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72F2C001-EBCC-FCE6-0264-53F2F05568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12CBF1D-DD21-4D90-B75C-B15AEB1799DA}"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0243" name="Rectangle 1">
            <a:extLst>
              <a:ext uri="{FF2B5EF4-FFF2-40B4-BE49-F238E27FC236}">
                <a16:creationId xmlns:a16="http://schemas.microsoft.com/office/drawing/2014/main" id="{C032A415-4E5D-AFE3-FF6D-F025336260C6}"/>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B4BDAD65-334A-5865-300B-48714EA67E2C}"/>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167022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0CA5E50-FAD1-E35E-E3F8-7C5DB70C528D}"/>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70B8B28A-C838-8829-A202-ADB6F61E3CA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12CBF1D-DD21-4D90-B75C-B15AEB1799DA}"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16</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0243" name="Rectangle 1">
            <a:extLst>
              <a:ext uri="{FF2B5EF4-FFF2-40B4-BE49-F238E27FC236}">
                <a16:creationId xmlns:a16="http://schemas.microsoft.com/office/drawing/2014/main" id="{FD2E3662-F845-E7E9-18EE-45672F9E75A2}"/>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A0C3E07E-2BC4-4E12-47AD-BE546C6EB35C}"/>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675121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253055E-440D-1BE2-3B61-BFD6A956537F}"/>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4A35CE30-D9AC-767D-9425-66734D51537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059C9767-D2E9-F1B7-6AAE-9FC6E9B5114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FCA05C56-DE16-9551-40D0-C4C9A80D01AF}"/>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1994776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22B556A-00CC-10E3-7296-3E33EC410D19}"/>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DD9C6622-6E74-EF6B-F1E1-BB3EE190E83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6C00C3ED-BB1F-C2FF-1A9E-69C77C25E89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F74CCFA1-7A0C-F70D-2D8B-177393DC853D}"/>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NL" altLang="nl-NL" dirty="0">
                <a:latin typeface="Times New Roman" panose="02020603050405020304" pitchFamily="18" charset="0"/>
              </a:rPr>
              <a:t>https://uitspraken.rechtspraak.nl/details?id=ECLI:NL:GHAMS:2025:2666</a:t>
            </a:r>
          </a:p>
          <a:p>
            <a:r>
              <a:rPr lang="nl-NL" altLang="nl-NL" dirty="0">
                <a:latin typeface="Times New Roman" panose="02020603050405020304" pitchFamily="18" charset="0"/>
              </a:rPr>
              <a:t>https://www.massaschadeconsument.nl/collectieve-acties/tiktok/</a:t>
            </a:r>
          </a:p>
        </p:txBody>
      </p:sp>
    </p:spTree>
    <p:extLst>
      <p:ext uri="{BB962C8B-B14F-4D97-AF65-F5344CB8AC3E}">
        <p14:creationId xmlns:p14="http://schemas.microsoft.com/office/powerpoint/2010/main" val="427808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A4A15B6-2032-B8FC-4C07-04CA7C5EE4F3}"/>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7D81A177-23AD-24F8-112E-7DC6B91932A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D4B8405A-6E64-D483-A53C-54F0E07E4F0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46BA1267-0D2C-27AB-E825-1462AB639E63}"/>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NL" altLang="nl-NL" dirty="0">
                <a:latin typeface="Times New Roman" panose="02020603050405020304" pitchFamily="18" charset="0"/>
              </a:rPr>
              <a:t>(Screenshot 9 oktober 2025)</a:t>
            </a:r>
          </a:p>
        </p:txBody>
      </p:sp>
    </p:spTree>
    <p:extLst>
      <p:ext uri="{BB962C8B-B14F-4D97-AF65-F5344CB8AC3E}">
        <p14:creationId xmlns:p14="http://schemas.microsoft.com/office/powerpoint/2010/main" val="311729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9A810B1-268E-8B81-CCBD-12E2F4530953}"/>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916E9E08-DA88-409D-D98D-F017E56E051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B1E33B05-D2B9-D668-D1C8-292E4482D721}"/>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8DEDFBC-8868-26A8-C74E-CCF6AE6619F7}"/>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NL" altLang="nl-NL" dirty="0">
                <a:latin typeface="Times New Roman" panose="02020603050405020304" pitchFamily="18" charset="0"/>
              </a:rPr>
              <a:t>https://ec.europa.eu/commission//api/files/document/print/en/ip_25_1085/IP_25_1085_EN.pdf </a:t>
            </a:r>
          </a:p>
          <a:p>
            <a:r>
              <a:rPr lang="nl-NL" altLang="nl-NL" dirty="0">
                <a:latin typeface="Times New Roman" panose="02020603050405020304" pitchFamily="18" charset="0"/>
              </a:rPr>
              <a:t>https://eur-lex.europa.eu/legal-content/EN/presscornerTXT/PDF/?uri=OJ:C_202503466</a:t>
            </a:r>
          </a:p>
        </p:txBody>
      </p:sp>
    </p:spTree>
    <p:extLst>
      <p:ext uri="{BB962C8B-B14F-4D97-AF65-F5344CB8AC3E}">
        <p14:creationId xmlns:p14="http://schemas.microsoft.com/office/powerpoint/2010/main" val="93597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075" y="812800"/>
            <a:ext cx="7116763" cy="4005263"/>
          </a:xfrm>
        </p:spPr>
      </p:sp>
      <p:sp>
        <p:nvSpPr>
          <p:cNvPr id="3" name="Tijdelijke aanduiding voor notities 2"/>
          <p:cNvSpPr>
            <a:spLocks noGrp="1"/>
          </p:cNvSpPr>
          <p:nvPr>
            <p:ph type="body" idx="1"/>
          </p:nvPr>
        </p:nvSpPr>
        <p:spPr/>
        <p:txBody>
          <a:bodyPr/>
          <a:lstStyle/>
          <a:p>
            <a:r>
              <a:rPr lang="nl-NL" dirty="0"/>
              <a:t>https://www.acm.nl/nl/publicaties/verslag-rondetafelgesprek-over-verantwoordelijkheden-online-platforms-verkiezingstijd</a:t>
            </a:r>
          </a:p>
        </p:txBody>
      </p:sp>
      <p:sp>
        <p:nvSpPr>
          <p:cNvPr id="4" name="Tijdelijke aanduiding voor dianummer 3"/>
          <p:cNvSpPr>
            <a:spLocks noGrp="1"/>
          </p:cNvSpPr>
          <p:nvPr>
            <p:ph type="sldNum"/>
          </p:nvPr>
        </p:nvSpPr>
        <p:spPr/>
        <p:txBody>
          <a:bodyPr/>
          <a:lstStyle/>
          <a:p>
            <a:pPr>
              <a:defRPr/>
            </a:pPr>
            <a:fld id="{62406A46-E88C-4C18-92DF-C8E068A4C971}" type="slidenum">
              <a:rPr lang="en-GB" altLang="nl-NL" smtClean="0"/>
              <a:pPr>
                <a:defRPr/>
              </a:pPr>
              <a:t>2</a:t>
            </a:fld>
            <a:endParaRPr lang="en-GB" altLang="nl-NL"/>
          </a:p>
        </p:txBody>
      </p:sp>
    </p:spTree>
    <p:extLst>
      <p:ext uri="{BB962C8B-B14F-4D97-AF65-F5344CB8AC3E}">
        <p14:creationId xmlns:p14="http://schemas.microsoft.com/office/powerpoint/2010/main" val="2366325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5D8F496-4F47-FB61-8B07-2E2ED58206C5}"/>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A8151036-98F6-4BB1-701C-33684686C7E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CBFB7FEF-8A1F-09B5-207C-67DBDF229DA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686F5F84-A6E7-838A-AE2F-0FB20EDEE908}"/>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NL" altLang="nl-NL" dirty="0">
                <a:latin typeface="Times New Roman" panose="02020603050405020304" pitchFamily="18" charset="0"/>
              </a:rPr>
              <a:t>https://www.volkskrant.nl/tech/david-en-goliath-in-de-rechtbank-danny-mekic-weigert-te-buigen-voor-x~b5f8bc43/</a:t>
            </a:r>
          </a:p>
        </p:txBody>
      </p:sp>
    </p:spTree>
    <p:extLst>
      <p:ext uri="{BB962C8B-B14F-4D97-AF65-F5344CB8AC3E}">
        <p14:creationId xmlns:p14="http://schemas.microsoft.com/office/powerpoint/2010/main" val="148627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7ABADAF-E03D-87B9-CB4A-71F3D0597CD6}"/>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9E7A1D37-52B3-E539-3CF7-7DF549233B0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22</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37897BCD-0794-9672-459B-EC883140B247}"/>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9CF99809-5A0E-0768-D4B1-4BFE9618C82C}"/>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NL" altLang="nl-NL" dirty="0">
                <a:latin typeface="Times New Roman" panose="02020603050405020304" pitchFamily="18" charset="0"/>
              </a:rPr>
              <a:t>https://www.forbes.com/sites/kateoflahertyuk/2025/10/06/meta-ai-confirms-your-data-will-be-used-for-ads-heres-how-and-when/</a:t>
            </a:r>
          </a:p>
        </p:txBody>
      </p:sp>
    </p:spTree>
    <p:extLst>
      <p:ext uri="{BB962C8B-B14F-4D97-AF65-F5344CB8AC3E}">
        <p14:creationId xmlns:p14="http://schemas.microsoft.com/office/powerpoint/2010/main" val="3692583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F63E49A-E19F-8B3C-A1A7-442EBEB065BE}"/>
            </a:ext>
          </a:extLst>
        </p:cNvPr>
        <p:cNvGrpSpPr/>
        <p:nvPr/>
      </p:nvGrpSpPr>
      <p:grpSpPr>
        <a:xfrm>
          <a:off x="0" y="0"/>
          <a:ext cx="0" cy="0"/>
          <a:chOff x="0" y="0"/>
          <a:chExt cx="0" cy="0"/>
        </a:xfrm>
      </p:grpSpPr>
      <p:sp>
        <p:nvSpPr>
          <p:cNvPr id="20482" name="Rectangle 7">
            <a:extLst>
              <a:ext uri="{FF2B5EF4-FFF2-40B4-BE49-F238E27FC236}">
                <a16:creationId xmlns:a16="http://schemas.microsoft.com/office/drawing/2014/main" id="{48041D1B-367B-8029-2139-00C38ACA51D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7D23AE4-E762-499B-A471-4156266F7042}" type="slidenum">
              <a:rPr lang="en-GB" altLang="nl-NL" sz="1400" smtClean="0"/>
              <a:pPr>
                <a:spcBef>
                  <a:spcPct val="0"/>
                </a:spcBef>
                <a:buClrTx/>
                <a:buFontTx/>
                <a:buNone/>
              </a:pPr>
              <a:t>23</a:t>
            </a:fld>
            <a:endParaRPr lang="en-GB" altLang="nl-NL" sz="1400"/>
          </a:p>
        </p:txBody>
      </p:sp>
      <p:sp>
        <p:nvSpPr>
          <p:cNvPr id="20483" name="Rectangle 1">
            <a:extLst>
              <a:ext uri="{FF2B5EF4-FFF2-40B4-BE49-F238E27FC236}">
                <a16:creationId xmlns:a16="http://schemas.microsoft.com/office/drawing/2014/main" id="{9039F1CA-1CDE-1624-AD76-84E1E56478B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5D65ECF7-1B44-97DD-F4F6-43FA8509EDA4}"/>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39378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6713BE7-499B-F4BC-C911-A23CC95C2D8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06BBEE-D6FC-4D32-85A1-88C8FD900B68}" type="slidenum">
              <a:rPr lang="en-GB" altLang="nl-NL" sz="1400" smtClean="0"/>
              <a:pPr>
                <a:spcBef>
                  <a:spcPct val="0"/>
                </a:spcBef>
                <a:buClrTx/>
                <a:buFontTx/>
                <a:buNone/>
              </a:pPr>
              <a:t>24</a:t>
            </a:fld>
            <a:endParaRPr lang="en-GB" altLang="nl-NL" sz="1400"/>
          </a:p>
        </p:txBody>
      </p:sp>
      <p:sp>
        <p:nvSpPr>
          <p:cNvPr id="10243" name="Rectangle 1">
            <a:extLst>
              <a:ext uri="{FF2B5EF4-FFF2-40B4-BE49-F238E27FC236}">
                <a16:creationId xmlns:a16="http://schemas.microsoft.com/office/drawing/2014/main" id="{D9894886-9998-070E-4C9A-862AE137D257}"/>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813002EA-C332-C6C6-E8C9-37367FA6AFF5}"/>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9120FE3-D9BF-8771-18BC-D376967CB72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0872661-4FD8-4EEA-AD10-94A22D7D568B}" type="slidenum">
              <a:rPr lang="en-GB" altLang="nl-NL" sz="1400" smtClean="0"/>
              <a:pPr>
                <a:spcBef>
                  <a:spcPct val="0"/>
                </a:spcBef>
                <a:buClrTx/>
                <a:buFontTx/>
                <a:buNone/>
              </a:pPr>
              <a:t>25</a:t>
            </a:fld>
            <a:endParaRPr lang="en-GB" altLang="nl-NL" sz="1400"/>
          </a:p>
        </p:txBody>
      </p:sp>
      <p:sp>
        <p:nvSpPr>
          <p:cNvPr id="22531" name="Rectangle 1">
            <a:extLst>
              <a:ext uri="{FF2B5EF4-FFF2-40B4-BE49-F238E27FC236}">
                <a16:creationId xmlns:a16="http://schemas.microsoft.com/office/drawing/2014/main" id="{853ABB71-6738-DC35-8A7A-D33B92C72D17}"/>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4D1F7FE3-A8FB-A744-778A-CF7EC1C7E654}"/>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r>
              <a:rPr lang="nl-NL" altLang="nl-NL" b="1"/>
              <a:t>Relevantie</a:t>
            </a:r>
          </a:p>
          <a:p>
            <a:pPr>
              <a:defRPr/>
            </a:pPr>
            <a:endParaRPr lang="nl-NL" ker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C397CC3-7E8E-9D20-7E0B-1E0BE094D42F}"/>
            </a:ext>
          </a:extLst>
        </p:cNvPr>
        <p:cNvGrpSpPr/>
        <p:nvPr/>
      </p:nvGrpSpPr>
      <p:grpSpPr>
        <a:xfrm>
          <a:off x="0" y="0"/>
          <a:ext cx="0" cy="0"/>
          <a:chOff x="0" y="0"/>
          <a:chExt cx="0" cy="0"/>
        </a:xfrm>
      </p:grpSpPr>
      <p:sp>
        <p:nvSpPr>
          <p:cNvPr id="6146" name="Rectangle 7">
            <a:extLst>
              <a:ext uri="{FF2B5EF4-FFF2-40B4-BE49-F238E27FC236}">
                <a16:creationId xmlns:a16="http://schemas.microsoft.com/office/drawing/2014/main" id="{E24AE794-086B-5EC6-879F-118160A554F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646A44E-27CA-4061-8396-1A636A7FB80E}" type="slidenum">
              <a:rPr lang="en-GB" altLang="nl-NL" sz="1400" smtClean="0"/>
              <a:pPr>
                <a:spcBef>
                  <a:spcPct val="0"/>
                </a:spcBef>
                <a:buClrTx/>
                <a:buFontTx/>
                <a:buNone/>
              </a:pPr>
              <a:t>26</a:t>
            </a:fld>
            <a:endParaRPr lang="en-GB" altLang="nl-NL" sz="1400"/>
          </a:p>
        </p:txBody>
      </p:sp>
      <p:sp>
        <p:nvSpPr>
          <p:cNvPr id="6147" name="Rectangle 1">
            <a:extLst>
              <a:ext uri="{FF2B5EF4-FFF2-40B4-BE49-F238E27FC236}">
                <a16:creationId xmlns:a16="http://schemas.microsoft.com/office/drawing/2014/main" id="{501AC3D5-E46B-FDE2-882A-95DCB4F69A7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994F28FD-0DCF-051A-F55D-FD02952CCA39}"/>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NL" altLang="nl-NL">
                <a:latin typeface="Times New Roman" panose="02020603050405020304" pitchFamily="18" charset="0"/>
              </a:rPr>
              <a:t>https://eur-lex.europa.eu/EN/legal-content/summary/transparency-and-targeting-of-political-advertising.html</a:t>
            </a:r>
          </a:p>
        </p:txBody>
      </p:sp>
    </p:spTree>
    <p:extLst>
      <p:ext uri="{BB962C8B-B14F-4D97-AF65-F5344CB8AC3E}">
        <p14:creationId xmlns:p14="http://schemas.microsoft.com/office/powerpoint/2010/main" val="732511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2F9022E-E8EB-1118-FC77-09ACAC27B7D0}"/>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228D0941-FB8A-2343-1DFE-DD6C62D169A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27</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91E2E47C-9DFC-B39F-6778-04A9AC20F2C2}"/>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E172945C-9A0B-A8C4-A280-C25497DEF761}"/>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65788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73116D0-3DB8-9D05-AC28-E03A53FEAA7B}"/>
            </a:ext>
          </a:extLst>
        </p:cNvPr>
        <p:cNvGrpSpPr/>
        <p:nvPr/>
      </p:nvGrpSpPr>
      <p:grpSpPr>
        <a:xfrm>
          <a:off x="0" y="0"/>
          <a:ext cx="0" cy="0"/>
          <a:chOff x="0" y="0"/>
          <a:chExt cx="0" cy="0"/>
        </a:xfrm>
      </p:grpSpPr>
      <p:sp>
        <p:nvSpPr>
          <p:cNvPr id="6146" name="Rectangle 7">
            <a:extLst>
              <a:ext uri="{FF2B5EF4-FFF2-40B4-BE49-F238E27FC236}">
                <a16:creationId xmlns:a16="http://schemas.microsoft.com/office/drawing/2014/main" id="{907D8BC4-8418-97A9-0228-A4C474FB901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646A44E-27CA-4061-8396-1A636A7FB80E}" type="slidenum">
              <a:rPr lang="en-GB" altLang="nl-NL" sz="1400" smtClean="0"/>
              <a:pPr>
                <a:spcBef>
                  <a:spcPct val="0"/>
                </a:spcBef>
                <a:buClrTx/>
                <a:buFontTx/>
                <a:buNone/>
              </a:pPr>
              <a:t>28</a:t>
            </a:fld>
            <a:endParaRPr lang="en-GB" altLang="nl-NL" sz="1400"/>
          </a:p>
        </p:txBody>
      </p:sp>
      <p:sp>
        <p:nvSpPr>
          <p:cNvPr id="6147" name="Rectangle 1">
            <a:extLst>
              <a:ext uri="{FF2B5EF4-FFF2-40B4-BE49-F238E27FC236}">
                <a16:creationId xmlns:a16="http://schemas.microsoft.com/office/drawing/2014/main" id="{EAFA3EEB-E993-1746-3264-14661DFFCDF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3F336D1B-72FB-486E-955E-C77756550383}"/>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NL" altLang="nl-NL">
                <a:latin typeface="Times New Roman" panose="02020603050405020304" pitchFamily="18" charset="0"/>
              </a:rPr>
              <a:t>https://eur-lex.europa.eu/EN/legal-content/summary/transparency-and-targeting-of-political-advertising.html</a:t>
            </a:r>
          </a:p>
        </p:txBody>
      </p:sp>
    </p:spTree>
    <p:extLst>
      <p:ext uri="{BB962C8B-B14F-4D97-AF65-F5344CB8AC3E}">
        <p14:creationId xmlns:p14="http://schemas.microsoft.com/office/powerpoint/2010/main" val="876109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738F572-8ED7-51D9-90FA-AF310BB7CBAB}"/>
            </a:ext>
          </a:extLst>
        </p:cNvPr>
        <p:cNvGrpSpPr/>
        <p:nvPr/>
      </p:nvGrpSpPr>
      <p:grpSpPr>
        <a:xfrm>
          <a:off x="0" y="0"/>
          <a:ext cx="0" cy="0"/>
          <a:chOff x="0" y="0"/>
          <a:chExt cx="0" cy="0"/>
        </a:xfrm>
      </p:grpSpPr>
      <p:sp>
        <p:nvSpPr>
          <p:cNvPr id="6146" name="Rectangle 7">
            <a:extLst>
              <a:ext uri="{FF2B5EF4-FFF2-40B4-BE49-F238E27FC236}">
                <a16:creationId xmlns:a16="http://schemas.microsoft.com/office/drawing/2014/main" id="{99C3B7D4-786F-3060-4386-AFBAD6D0201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646A44E-27CA-4061-8396-1A636A7FB80E}" type="slidenum">
              <a:rPr lang="en-GB" altLang="nl-NL" sz="1400" smtClean="0"/>
              <a:pPr>
                <a:spcBef>
                  <a:spcPct val="0"/>
                </a:spcBef>
                <a:buClrTx/>
                <a:buFontTx/>
                <a:buNone/>
              </a:pPr>
              <a:t>29</a:t>
            </a:fld>
            <a:endParaRPr lang="en-GB" altLang="nl-NL" sz="1400"/>
          </a:p>
        </p:txBody>
      </p:sp>
      <p:sp>
        <p:nvSpPr>
          <p:cNvPr id="6147" name="Rectangle 1">
            <a:extLst>
              <a:ext uri="{FF2B5EF4-FFF2-40B4-BE49-F238E27FC236}">
                <a16:creationId xmlns:a16="http://schemas.microsoft.com/office/drawing/2014/main" id="{2E9BB649-C29B-65D6-7F19-1444B6420B7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2268B0EC-D140-F5F2-8C79-D504C3114FF5}"/>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195713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2E8FCE5-1084-119E-A45C-8BF6B57DFA6C}"/>
            </a:ext>
          </a:extLst>
        </p:cNvPr>
        <p:cNvGrpSpPr/>
        <p:nvPr/>
      </p:nvGrpSpPr>
      <p:grpSpPr>
        <a:xfrm>
          <a:off x="0" y="0"/>
          <a:ext cx="0" cy="0"/>
          <a:chOff x="0" y="0"/>
          <a:chExt cx="0" cy="0"/>
        </a:xfrm>
      </p:grpSpPr>
      <p:sp>
        <p:nvSpPr>
          <p:cNvPr id="20482" name="Rectangle 7">
            <a:extLst>
              <a:ext uri="{FF2B5EF4-FFF2-40B4-BE49-F238E27FC236}">
                <a16:creationId xmlns:a16="http://schemas.microsoft.com/office/drawing/2014/main" id="{3EEECE05-8F6F-35FB-444E-A2AC6F33803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7D23AE4-E762-499B-A471-4156266F7042}" type="slidenum">
              <a:rPr lang="en-GB" altLang="nl-NL" sz="1400" smtClean="0"/>
              <a:pPr>
                <a:spcBef>
                  <a:spcPct val="0"/>
                </a:spcBef>
                <a:buClrTx/>
                <a:buFontTx/>
                <a:buNone/>
              </a:pPr>
              <a:t>30</a:t>
            </a:fld>
            <a:endParaRPr lang="en-GB" altLang="nl-NL" sz="1400"/>
          </a:p>
        </p:txBody>
      </p:sp>
      <p:sp>
        <p:nvSpPr>
          <p:cNvPr id="20483" name="Rectangle 1">
            <a:extLst>
              <a:ext uri="{FF2B5EF4-FFF2-40B4-BE49-F238E27FC236}">
                <a16:creationId xmlns:a16="http://schemas.microsoft.com/office/drawing/2014/main" id="{FD610286-2A49-9F83-C791-9FA44008F362}"/>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B353F6DB-B0A3-3746-ADA1-796109D14D18}"/>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38710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99E8DC3-0131-F6F5-0E58-8FF2938E3520}"/>
            </a:ext>
          </a:extLst>
        </p:cNvPr>
        <p:cNvGrpSpPr/>
        <p:nvPr/>
      </p:nvGrpSpPr>
      <p:grpSpPr>
        <a:xfrm>
          <a:off x="0" y="0"/>
          <a:ext cx="0" cy="0"/>
          <a:chOff x="0" y="0"/>
          <a:chExt cx="0" cy="0"/>
        </a:xfrm>
      </p:grpSpPr>
      <p:sp>
        <p:nvSpPr>
          <p:cNvPr id="20482" name="Rectangle 7">
            <a:extLst>
              <a:ext uri="{FF2B5EF4-FFF2-40B4-BE49-F238E27FC236}">
                <a16:creationId xmlns:a16="http://schemas.microsoft.com/office/drawing/2014/main" id="{193B8E63-0AA6-5E7D-DE8E-4848C19831F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7D23AE4-E762-499B-A471-4156266F70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20483" name="Rectangle 1">
            <a:extLst>
              <a:ext uri="{FF2B5EF4-FFF2-40B4-BE49-F238E27FC236}">
                <a16:creationId xmlns:a16="http://schemas.microsoft.com/office/drawing/2014/main" id="{597E6A1C-A890-86F1-470F-9C9497C16E20}"/>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E39DE697-93F9-DDD2-CA54-6827E36C2A34}"/>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1736529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8716-B288-CAF5-70F3-522A5151C3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CC8CDC-A5F3-DFDD-33F1-3285E4A05ED9}"/>
              </a:ext>
            </a:extLst>
          </p:cNvPr>
          <p:cNvSpPr>
            <a:spLocks noGrp="1" noRot="1" noChangeAspect="1"/>
          </p:cNvSpPr>
          <p:nvPr>
            <p:ph type="sldImg"/>
          </p:nvPr>
        </p:nvSpPr>
        <p:spPr>
          <a:xfrm>
            <a:off x="219075" y="812800"/>
            <a:ext cx="7116763" cy="4005263"/>
          </a:xfrm>
        </p:spPr>
      </p:sp>
      <p:sp>
        <p:nvSpPr>
          <p:cNvPr id="3" name="Tijdelijke aanduiding voor notities 2">
            <a:extLst>
              <a:ext uri="{FF2B5EF4-FFF2-40B4-BE49-F238E27FC236}">
                <a16:creationId xmlns:a16="http://schemas.microsoft.com/office/drawing/2014/main" id="{02237797-0998-F077-53B0-7A345839C7A9}"/>
              </a:ext>
            </a:extLst>
          </p:cNvPr>
          <p:cNvSpPr>
            <a:spLocks noGrp="1"/>
          </p:cNvSpPr>
          <p:nvPr>
            <p:ph type="body" idx="1"/>
          </p:nvPr>
        </p:nvSpPr>
        <p:spPr/>
        <p:txBody>
          <a:bodyPr/>
          <a:lstStyle/>
          <a:p>
            <a:r>
              <a:rPr lang="nl-NL" dirty="0"/>
              <a:t>https://www.acm.nl/nl/publicaties/speech-martijn-snoep-tijdens-het-prinsjesdagontbijt-bij-de-balie</a:t>
            </a:r>
          </a:p>
        </p:txBody>
      </p:sp>
      <p:sp>
        <p:nvSpPr>
          <p:cNvPr id="4" name="Tijdelijke aanduiding voor dianummer 3">
            <a:extLst>
              <a:ext uri="{FF2B5EF4-FFF2-40B4-BE49-F238E27FC236}">
                <a16:creationId xmlns:a16="http://schemas.microsoft.com/office/drawing/2014/main" id="{46329BF0-B567-359B-903D-3E045110AC12}"/>
              </a:ext>
            </a:extLst>
          </p:cNvPr>
          <p:cNvSpPr>
            <a:spLocks noGrp="1"/>
          </p:cNvSpPr>
          <p:nvPr>
            <p:ph type="sldNum"/>
          </p:nvPr>
        </p:nvSpPr>
        <p:spPr/>
        <p:txBody>
          <a:body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2406A46-E88C-4C18-92DF-C8E068A4C971}"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31</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2138618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3C2E0EEF-D4B8-32D5-BFC6-36FE36A7CC7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817011C-769A-49D4-BEB9-F7C7618819F1}" type="slidenum">
              <a:rPr lang="en-GB" altLang="nl-NL" sz="1400" smtClean="0"/>
              <a:pPr>
                <a:spcBef>
                  <a:spcPct val="0"/>
                </a:spcBef>
                <a:buClrTx/>
                <a:buFontTx/>
                <a:buNone/>
              </a:pPr>
              <a:t>32</a:t>
            </a:fld>
            <a:endParaRPr lang="en-GB" altLang="nl-NL" sz="1400"/>
          </a:p>
        </p:txBody>
      </p:sp>
      <p:sp>
        <p:nvSpPr>
          <p:cNvPr id="60419" name="Rectangle 1">
            <a:extLst>
              <a:ext uri="{FF2B5EF4-FFF2-40B4-BE49-F238E27FC236}">
                <a16:creationId xmlns:a16="http://schemas.microsoft.com/office/drawing/2014/main" id="{07353D66-881B-1472-2715-7400B54A28E1}"/>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a:extLst>
              <a:ext uri="{FF2B5EF4-FFF2-40B4-BE49-F238E27FC236}">
                <a16:creationId xmlns:a16="http://schemas.microsoft.com/office/drawing/2014/main" id="{798A25A4-9B51-FAD7-85E2-36ABB8ECAF79}"/>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075" y="812800"/>
            <a:ext cx="7116763" cy="4005263"/>
          </a:xfrm>
        </p:spPr>
      </p:sp>
      <p:sp>
        <p:nvSpPr>
          <p:cNvPr id="3" name="Tijdelijke aanduiding voor notities 2"/>
          <p:cNvSpPr>
            <a:spLocks noGrp="1"/>
          </p:cNvSpPr>
          <p:nvPr>
            <p:ph type="body" idx="1"/>
          </p:nvPr>
        </p:nvSpPr>
        <p:spPr/>
        <p:txBody>
          <a:bodyPr/>
          <a:lstStyle/>
          <a:p>
            <a:r>
              <a:rPr lang="en-US" sz="1200" dirty="0">
                <a:latin typeface="Times New Roman" pitchFamily="16" charset="0"/>
              </a:rPr>
              <a:t>Cullman III blows smoke as he testifies before the Senate Commerce subcommittee on July 22nd. Cullman announced that the cigarette industry, bowing to public and government pressure, had offered to end all television and radio advertising by September, 1970.</a:t>
            </a:r>
          </a:p>
          <a:p>
            <a:r>
              <a:rPr lang="nl-NL" dirty="0"/>
              <a:t>https://www.gettyimages.nl/detail/nieuwsfoto%27s/joseph-f-cullman-iii-chairman-of-philip-morris-inc-and-nieuwsfotos/515574836</a:t>
            </a:r>
          </a:p>
        </p:txBody>
      </p:sp>
      <p:sp>
        <p:nvSpPr>
          <p:cNvPr id="4" name="Tijdelijke aanduiding voor dianummer 3"/>
          <p:cNvSpPr>
            <a:spLocks noGrp="1"/>
          </p:cNvSpPr>
          <p:nvPr>
            <p:ph type="sldNum"/>
          </p:nvPr>
        </p:nvSpPr>
        <p:spPr/>
        <p:txBody>
          <a:bodyPr/>
          <a:lstStyle/>
          <a:p>
            <a:pPr>
              <a:defRPr/>
            </a:pPr>
            <a:fld id="{62406A46-E88C-4C18-92DF-C8E068A4C971}" type="slidenum">
              <a:rPr lang="en-GB" altLang="nl-NL" smtClean="0"/>
              <a:pPr>
                <a:defRPr/>
              </a:pPr>
              <a:t>5</a:t>
            </a:fld>
            <a:endParaRPr lang="en-GB" altLang="nl-NL"/>
          </a:p>
        </p:txBody>
      </p:sp>
    </p:spTree>
    <p:extLst>
      <p:ext uri="{BB962C8B-B14F-4D97-AF65-F5344CB8AC3E}">
        <p14:creationId xmlns:p14="http://schemas.microsoft.com/office/powerpoint/2010/main" val="272152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98879-82A6-A70A-664B-D2B9D9384B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AB9EA2-CC2A-4C77-B127-884F34E4BE8A}"/>
              </a:ext>
            </a:extLst>
          </p:cNvPr>
          <p:cNvSpPr>
            <a:spLocks noGrp="1" noRot="1" noChangeAspect="1"/>
          </p:cNvSpPr>
          <p:nvPr>
            <p:ph type="sldImg"/>
          </p:nvPr>
        </p:nvSpPr>
        <p:spPr>
          <a:xfrm>
            <a:off x="219075" y="812800"/>
            <a:ext cx="7116763" cy="4005263"/>
          </a:xfrm>
        </p:spPr>
      </p:sp>
      <p:sp>
        <p:nvSpPr>
          <p:cNvPr id="3" name="Tijdelijke aanduiding voor notities 2">
            <a:extLst>
              <a:ext uri="{FF2B5EF4-FFF2-40B4-BE49-F238E27FC236}">
                <a16:creationId xmlns:a16="http://schemas.microsoft.com/office/drawing/2014/main" id="{A3AB7E3E-92AC-9BBD-B277-9A839B58D01A}"/>
              </a:ext>
            </a:extLst>
          </p:cNvPr>
          <p:cNvSpPr>
            <a:spLocks noGrp="1"/>
          </p:cNvSpPr>
          <p:nvPr>
            <p:ph type="body" idx="1"/>
          </p:nvPr>
        </p:nvSpPr>
        <p:spPr/>
        <p:txBody>
          <a:bodyPr/>
          <a:lstStyle/>
          <a:p>
            <a:r>
              <a:rPr lang="nl-NL" dirty="0"/>
              <a:t>https://www.congress.gov/event/117th-congress/senate-event/330603/text?utm=</a:t>
            </a:r>
          </a:p>
        </p:txBody>
      </p:sp>
      <p:sp>
        <p:nvSpPr>
          <p:cNvPr id="4" name="Tijdelijke aanduiding voor dianummer 3">
            <a:extLst>
              <a:ext uri="{FF2B5EF4-FFF2-40B4-BE49-F238E27FC236}">
                <a16:creationId xmlns:a16="http://schemas.microsoft.com/office/drawing/2014/main" id="{8B39D53F-20A5-C420-B3B9-3F0946349BF5}"/>
              </a:ext>
            </a:extLst>
          </p:cNvPr>
          <p:cNvSpPr>
            <a:spLocks noGrp="1"/>
          </p:cNvSpPr>
          <p:nvPr>
            <p:ph type="sldNum"/>
          </p:nvPr>
        </p:nvSpPr>
        <p:spPr/>
        <p:txBody>
          <a:bodyPr/>
          <a:lstStyle/>
          <a:p>
            <a:pPr>
              <a:defRPr/>
            </a:pPr>
            <a:fld id="{62406A46-E88C-4C18-92DF-C8E068A4C971}" type="slidenum">
              <a:rPr lang="en-GB" altLang="nl-NL" smtClean="0"/>
              <a:pPr>
                <a:defRPr/>
              </a:pPr>
              <a:t>6</a:t>
            </a:fld>
            <a:endParaRPr lang="en-GB" altLang="nl-NL"/>
          </a:p>
        </p:txBody>
      </p:sp>
    </p:spTree>
    <p:extLst>
      <p:ext uri="{BB962C8B-B14F-4D97-AF65-F5344CB8AC3E}">
        <p14:creationId xmlns:p14="http://schemas.microsoft.com/office/powerpoint/2010/main" val="348910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4D67144-858A-D87E-3DB4-584F98B2F92D}"/>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8B16104C-A198-730A-B8F5-2BAF7852D6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5EB48-239E-4546-A393-04AEFABD01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8195" name="Rectangle 1">
            <a:extLst>
              <a:ext uri="{FF2B5EF4-FFF2-40B4-BE49-F238E27FC236}">
                <a16:creationId xmlns:a16="http://schemas.microsoft.com/office/drawing/2014/main" id="{0B30B439-6993-E754-A49E-03D01B864F8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0D786B50-742B-9125-C574-3AADB6F4EF13}"/>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2061850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5323637-6EE1-AD49-A2D9-C52F71F4971F}"/>
            </a:ext>
          </a:extLst>
        </p:cNvPr>
        <p:cNvGrpSpPr/>
        <p:nvPr/>
      </p:nvGrpSpPr>
      <p:grpSpPr>
        <a:xfrm>
          <a:off x="0" y="0"/>
          <a:ext cx="0" cy="0"/>
          <a:chOff x="0" y="0"/>
          <a:chExt cx="0" cy="0"/>
        </a:xfrm>
      </p:grpSpPr>
      <p:sp>
        <p:nvSpPr>
          <p:cNvPr id="20482" name="Rectangle 7">
            <a:extLst>
              <a:ext uri="{FF2B5EF4-FFF2-40B4-BE49-F238E27FC236}">
                <a16:creationId xmlns:a16="http://schemas.microsoft.com/office/drawing/2014/main" id="{1F65A0A3-FE79-D841-3C9C-13D68F58508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7D23AE4-E762-499B-A471-4156266F7042}"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20483" name="Rectangle 1">
            <a:extLst>
              <a:ext uri="{FF2B5EF4-FFF2-40B4-BE49-F238E27FC236}">
                <a16:creationId xmlns:a16="http://schemas.microsoft.com/office/drawing/2014/main" id="{20F23E09-3191-4D60-4019-08E232434AA2}"/>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08F93EBE-C2EC-0DF3-9CA2-AEA0A651E499}"/>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125868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E6DD428-EADA-6B86-11D3-382F56C6EE64}"/>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9641898C-D168-61DE-D7CF-C8DB16EBFB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12CBF1D-DD21-4D90-B75C-B15AEB1799DA}"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0243" name="Rectangle 1">
            <a:extLst>
              <a:ext uri="{FF2B5EF4-FFF2-40B4-BE49-F238E27FC236}">
                <a16:creationId xmlns:a16="http://schemas.microsoft.com/office/drawing/2014/main" id="{47A81AE5-E05D-EFE0-286E-BDF2E0137E8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E581AFCF-0C0A-1834-2C28-4D790020B631}"/>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156467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C008CC7-D19A-1EFD-2B82-FB9B4035E2DD}"/>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9135276E-0DFF-308A-6059-67BFA900A21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12CBF1D-DD21-4D90-B75C-B15AEB1799DA}" type="slidenum">
              <a:rPr kumimoji="0" lang="en-GB" altLang="nl-NL"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GB" altLang="nl-NL"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0243" name="Rectangle 1">
            <a:extLst>
              <a:ext uri="{FF2B5EF4-FFF2-40B4-BE49-F238E27FC236}">
                <a16:creationId xmlns:a16="http://schemas.microsoft.com/office/drawing/2014/main" id="{32805FB5-8200-1F78-23E2-5B95AAFE3C2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CBD68199-2640-1A8B-5575-763BF29F46EE}"/>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348303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5"/>
            <a:ext cx="10360025"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122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3">
            <a:extLst>
              <a:ext uri="{FF2B5EF4-FFF2-40B4-BE49-F238E27FC236}">
                <a16:creationId xmlns:a16="http://schemas.microsoft.com/office/drawing/2014/main" id="{B633F809-7CE8-C180-A86A-912ECBDFD823}"/>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349E2FA0-204E-5377-17F5-83718890FA9E}"/>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4198799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BAE644D5-039D-2CA2-F58F-4834E53BA4A2}"/>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53980DA2-8D0D-6264-330D-AE7DE687150F}"/>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3595543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4438" y="273050"/>
            <a:ext cx="2741612" cy="58547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3050"/>
            <a:ext cx="8072438" cy="58547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0DBE4F61-8652-4B63-7071-C825E7D9C395}"/>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9006CB04-1548-1B34-B301-41FF961EFC0C}"/>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4108169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966450" cy="1141413"/>
          </a:xfrm>
        </p:spPr>
        <p:txBody>
          <a:bodyPr/>
          <a:lstStyle/>
          <a:p>
            <a:r>
              <a:rPr lang="nl-NL"/>
              <a:t>Klik om de stijl te bewerken</a:t>
            </a:r>
          </a:p>
        </p:txBody>
      </p:sp>
      <p:sp>
        <p:nvSpPr>
          <p:cNvPr id="3" name="Rectangle 3">
            <a:extLst>
              <a:ext uri="{FF2B5EF4-FFF2-40B4-BE49-F238E27FC236}">
                <a16:creationId xmlns:a16="http://schemas.microsoft.com/office/drawing/2014/main" id="{9D86400A-D110-35B2-330D-204A25FD48EA}"/>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4" name="Rectangle 4">
            <a:extLst>
              <a:ext uri="{FF2B5EF4-FFF2-40B4-BE49-F238E27FC236}">
                <a16:creationId xmlns:a16="http://schemas.microsoft.com/office/drawing/2014/main" id="{C1D5A4E9-6549-37AB-DBC9-405EF97A3554}"/>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4204385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5"/>
            <a:ext cx="10360025"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122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3">
            <a:extLst>
              <a:ext uri="{FF2B5EF4-FFF2-40B4-BE49-F238E27FC236}">
                <a16:creationId xmlns:a16="http://schemas.microsoft.com/office/drawing/2014/main" id="{2BE70D2C-0A33-C94B-10F8-C2C07CDB1619}"/>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CB8FC520-E458-B1B7-868A-1568929F4AAC}"/>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1471472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91B2FF97-B0A9-6B35-13F5-0D30AD856D9A}"/>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5E551C8E-13F3-3591-04F3-40B466CAFEAC}"/>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188514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613" y="4406900"/>
            <a:ext cx="10360025"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613" y="2906713"/>
            <a:ext cx="103600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3">
            <a:extLst>
              <a:ext uri="{FF2B5EF4-FFF2-40B4-BE49-F238E27FC236}">
                <a16:creationId xmlns:a16="http://schemas.microsoft.com/office/drawing/2014/main" id="{D6DAA496-933B-1FE0-E2FC-4F46DB656224}"/>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C3699D20-B177-CBEA-49AE-59C14F4549F5}"/>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307544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4963"/>
            <a:ext cx="54070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69025" y="1604963"/>
            <a:ext cx="54070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3">
            <a:extLst>
              <a:ext uri="{FF2B5EF4-FFF2-40B4-BE49-F238E27FC236}">
                <a16:creationId xmlns:a16="http://schemas.microsoft.com/office/drawing/2014/main" id="{841791B8-D572-FABD-61EB-BC0BAA0BCE1C}"/>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6" name="Rectangle 4">
            <a:extLst>
              <a:ext uri="{FF2B5EF4-FFF2-40B4-BE49-F238E27FC236}">
                <a16:creationId xmlns:a16="http://schemas.microsoft.com/office/drawing/2014/main" id="{5FC2EAF2-8DE3-EF5B-078A-482FF8DDF1B5}"/>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3097620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69625"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4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125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125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3">
            <a:extLst>
              <a:ext uri="{FF2B5EF4-FFF2-40B4-BE49-F238E27FC236}">
                <a16:creationId xmlns:a16="http://schemas.microsoft.com/office/drawing/2014/main" id="{DD8D2AA7-E261-8D31-E746-3941758FCD37}"/>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8" name="Rectangle 4">
            <a:extLst>
              <a:ext uri="{FF2B5EF4-FFF2-40B4-BE49-F238E27FC236}">
                <a16:creationId xmlns:a16="http://schemas.microsoft.com/office/drawing/2014/main" id="{78B7BF95-0F6E-B979-0CCE-083498D6D0ED}"/>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2125072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3">
            <a:extLst>
              <a:ext uri="{FF2B5EF4-FFF2-40B4-BE49-F238E27FC236}">
                <a16:creationId xmlns:a16="http://schemas.microsoft.com/office/drawing/2014/main" id="{79EDCD90-8C9B-6953-F20F-15F63357D3B4}"/>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4" name="Rectangle 4">
            <a:extLst>
              <a:ext uri="{FF2B5EF4-FFF2-40B4-BE49-F238E27FC236}">
                <a16:creationId xmlns:a16="http://schemas.microsoft.com/office/drawing/2014/main" id="{9EA7F275-9165-888E-9106-C90980F795BE}"/>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1570706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3A6BAB1-A767-C2BE-2A9A-5E1EF9EE5B2B}"/>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3" name="Rectangle 4">
            <a:extLst>
              <a:ext uri="{FF2B5EF4-FFF2-40B4-BE49-F238E27FC236}">
                <a16:creationId xmlns:a16="http://schemas.microsoft.com/office/drawing/2014/main" id="{AF057379-E8EE-3430-77E6-2ED79571B85C}"/>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110815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59E2FACB-4C13-20DF-621D-956FD74CC2EE}"/>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F1D7DF2E-5E77-F836-5160-E6BFDFA4704D}"/>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3953927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4010025"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5675" y="273050"/>
            <a:ext cx="68135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0" y="1435100"/>
            <a:ext cx="40100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3">
            <a:extLst>
              <a:ext uri="{FF2B5EF4-FFF2-40B4-BE49-F238E27FC236}">
                <a16:creationId xmlns:a16="http://schemas.microsoft.com/office/drawing/2014/main" id="{0B6904A0-B2AE-4685-BDE1-FD447107259B}"/>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6" name="Rectangle 4">
            <a:extLst>
              <a:ext uri="{FF2B5EF4-FFF2-40B4-BE49-F238E27FC236}">
                <a16:creationId xmlns:a16="http://schemas.microsoft.com/office/drawing/2014/main" id="{97710D65-A7BA-4CB3-EC65-F2F16B84659C}"/>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2711349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88" y="4800600"/>
            <a:ext cx="7313612"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188" y="612775"/>
            <a:ext cx="73136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188" y="5367338"/>
            <a:ext cx="73136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3">
            <a:extLst>
              <a:ext uri="{FF2B5EF4-FFF2-40B4-BE49-F238E27FC236}">
                <a16:creationId xmlns:a16="http://schemas.microsoft.com/office/drawing/2014/main" id="{C8EB2F8C-F4EA-9BE7-A4B6-CE1F3A2DD56E}"/>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6" name="Rectangle 4">
            <a:extLst>
              <a:ext uri="{FF2B5EF4-FFF2-40B4-BE49-F238E27FC236}">
                <a16:creationId xmlns:a16="http://schemas.microsoft.com/office/drawing/2014/main" id="{1E795865-C424-B515-1BF0-90E5A9A6572F}"/>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550375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44222C1-8BD9-854E-8C07-80340A7473AA}"/>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BCE60B80-F625-8530-3070-CEEB1078CF1F}"/>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33197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4438" y="273050"/>
            <a:ext cx="2741612" cy="58547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3050"/>
            <a:ext cx="8072438" cy="58547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CE0A9C78-1BDC-64FF-7058-0F7CA456D205}"/>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8C686D6D-37F6-5623-60D8-174D1362B355}"/>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2493292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966450" cy="1141413"/>
          </a:xfrm>
        </p:spPr>
        <p:txBody>
          <a:bodyPr/>
          <a:lstStyle/>
          <a:p>
            <a:r>
              <a:rPr lang="nl-NL"/>
              <a:t>Klik om de stijl te bewerken</a:t>
            </a:r>
          </a:p>
        </p:txBody>
      </p:sp>
      <p:sp>
        <p:nvSpPr>
          <p:cNvPr id="3" name="Rectangle 3">
            <a:extLst>
              <a:ext uri="{FF2B5EF4-FFF2-40B4-BE49-F238E27FC236}">
                <a16:creationId xmlns:a16="http://schemas.microsoft.com/office/drawing/2014/main" id="{F1271E5B-A4E2-44E9-FE8C-4242F42AB51C}"/>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4" name="Rectangle 4">
            <a:extLst>
              <a:ext uri="{FF2B5EF4-FFF2-40B4-BE49-F238E27FC236}">
                <a16:creationId xmlns:a16="http://schemas.microsoft.com/office/drawing/2014/main" id="{EFB2670D-AEAF-CF91-D55D-5D98A5571F9A}"/>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32558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613" y="4406900"/>
            <a:ext cx="10360025"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613" y="2906713"/>
            <a:ext cx="103600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3">
            <a:extLst>
              <a:ext uri="{FF2B5EF4-FFF2-40B4-BE49-F238E27FC236}">
                <a16:creationId xmlns:a16="http://schemas.microsoft.com/office/drawing/2014/main" id="{ED29D663-8824-6407-6EA9-7A1F928B9D88}"/>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5" name="Rectangle 4">
            <a:extLst>
              <a:ext uri="{FF2B5EF4-FFF2-40B4-BE49-F238E27FC236}">
                <a16:creationId xmlns:a16="http://schemas.microsoft.com/office/drawing/2014/main" id="{2147AAF0-DCE9-146C-6FA9-4488D8B1B6D1}"/>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125931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4963"/>
            <a:ext cx="54070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69025" y="1604963"/>
            <a:ext cx="54070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3">
            <a:extLst>
              <a:ext uri="{FF2B5EF4-FFF2-40B4-BE49-F238E27FC236}">
                <a16:creationId xmlns:a16="http://schemas.microsoft.com/office/drawing/2014/main" id="{BA097D73-0126-08C1-3C57-EA60F467C1C1}"/>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6" name="Rectangle 4">
            <a:extLst>
              <a:ext uri="{FF2B5EF4-FFF2-40B4-BE49-F238E27FC236}">
                <a16:creationId xmlns:a16="http://schemas.microsoft.com/office/drawing/2014/main" id="{DF96887A-DF8F-813D-714B-0FBC4D02777D}"/>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181361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69625"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4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125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125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3">
            <a:extLst>
              <a:ext uri="{FF2B5EF4-FFF2-40B4-BE49-F238E27FC236}">
                <a16:creationId xmlns:a16="http://schemas.microsoft.com/office/drawing/2014/main" id="{55F25547-88CE-5E6E-ABDE-4F93339D4FA6}"/>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8" name="Rectangle 4">
            <a:extLst>
              <a:ext uri="{FF2B5EF4-FFF2-40B4-BE49-F238E27FC236}">
                <a16:creationId xmlns:a16="http://schemas.microsoft.com/office/drawing/2014/main" id="{7E59593C-7C38-655B-55B6-43DAE85AF068}"/>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274663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3">
            <a:extLst>
              <a:ext uri="{FF2B5EF4-FFF2-40B4-BE49-F238E27FC236}">
                <a16:creationId xmlns:a16="http://schemas.microsoft.com/office/drawing/2014/main" id="{8FD77D42-8D10-3DE2-5F6C-F8D0EB69859F}"/>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4" name="Rectangle 4">
            <a:extLst>
              <a:ext uri="{FF2B5EF4-FFF2-40B4-BE49-F238E27FC236}">
                <a16:creationId xmlns:a16="http://schemas.microsoft.com/office/drawing/2014/main" id="{376A6153-79B3-A461-0833-E4A926B79165}"/>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10299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675E7FA-5064-A3C2-C04D-88A6FF3EDE5E}"/>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3" name="Rectangle 4">
            <a:extLst>
              <a:ext uri="{FF2B5EF4-FFF2-40B4-BE49-F238E27FC236}">
                <a16:creationId xmlns:a16="http://schemas.microsoft.com/office/drawing/2014/main" id="{CDB55C41-6B59-585A-F0FB-6646CC1614D6}"/>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411555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4010025"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5675" y="273050"/>
            <a:ext cx="68135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0" y="1435100"/>
            <a:ext cx="40100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3">
            <a:extLst>
              <a:ext uri="{FF2B5EF4-FFF2-40B4-BE49-F238E27FC236}">
                <a16:creationId xmlns:a16="http://schemas.microsoft.com/office/drawing/2014/main" id="{9E13B44F-29B7-EA5E-E77E-E2C9FB52AB4B}"/>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6" name="Rectangle 4">
            <a:extLst>
              <a:ext uri="{FF2B5EF4-FFF2-40B4-BE49-F238E27FC236}">
                <a16:creationId xmlns:a16="http://schemas.microsoft.com/office/drawing/2014/main" id="{54532118-E188-2C3B-E72A-340366253CF7}"/>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3257472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88" y="4800600"/>
            <a:ext cx="7313612"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188" y="612775"/>
            <a:ext cx="73136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188" y="5367338"/>
            <a:ext cx="73136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3">
            <a:extLst>
              <a:ext uri="{FF2B5EF4-FFF2-40B4-BE49-F238E27FC236}">
                <a16:creationId xmlns:a16="http://schemas.microsoft.com/office/drawing/2014/main" id="{3C2EBB58-1869-F85E-1330-D51F946F34E8}"/>
              </a:ext>
            </a:extLst>
          </p:cNvPr>
          <p:cNvSpPr>
            <a:spLocks noGrp="1" noChangeArrowheads="1"/>
          </p:cNvSpPr>
          <p:nvPr>
            <p:ph type="dt" idx="10"/>
          </p:nvPr>
        </p:nvSpPr>
        <p:spPr>
          <a:ln/>
        </p:spPr>
        <p:txBody>
          <a:bodyPr/>
          <a:lstStyle>
            <a:lvl1pPr>
              <a:defRPr/>
            </a:lvl1pPr>
          </a:lstStyle>
          <a:p>
            <a:pPr>
              <a:defRPr/>
            </a:pPr>
            <a:endParaRPr lang="en-GB" altLang="nl-NL"/>
          </a:p>
        </p:txBody>
      </p:sp>
      <p:sp>
        <p:nvSpPr>
          <p:cNvPr id="6" name="Rectangle 4">
            <a:extLst>
              <a:ext uri="{FF2B5EF4-FFF2-40B4-BE49-F238E27FC236}">
                <a16:creationId xmlns:a16="http://schemas.microsoft.com/office/drawing/2014/main" id="{9AED3C5A-721E-9960-DC9E-7E3AB937751E}"/>
              </a:ext>
            </a:extLst>
          </p:cNvPr>
          <p:cNvSpPr>
            <a:spLocks noGrp="1" noChangeArrowheads="1"/>
          </p:cNvSpPr>
          <p:nvPr>
            <p:ph type="ftr" idx="11"/>
          </p:nvPr>
        </p:nvSpPr>
        <p:spPr>
          <a:ln/>
        </p:spPr>
        <p:txBody>
          <a:bodyPr/>
          <a:lstStyle>
            <a:lvl1pPr>
              <a:defRPr/>
            </a:lvl1pPr>
          </a:lstStyle>
          <a:p>
            <a:pPr>
              <a:defRPr/>
            </a:pPr>
            <a:endParaRPr lang="en-GB" altLang="nl-NL"/>
          </a:p>
        </p:txBody>
      </p:sp>
    </p:spTree>
    <p:extLst>
      <p:ext uri="{BB962C8B-B14F-4D97-AF65-F5344CB8AC3E}">
        <p14:creationId xmlns:p14="http://schemas.microsoft.com/office/powerpoint/2010/main" val="48026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7998469F-0D2D-288C-E690-7EEBDA493139}"/>
              </a:ext>
            </a:extLst>
          </p:cNvPr>
          <p:cNvSpPr>
            <a:spLocks noGrp="1" noChangeArrowheads="1"/>
          </p:cNvSpPr>
          <p:nvPr>
            <p:ph type="title"/>
          </p:nvPr>
        </p:nvSpPr>
        <p:spPr bwMode="auto">
          <a:xfrm>
            <a:off x="609600" y="273050"/>
            <a:ext cx="10966450"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a:t>Klik om de opmaak van de titeltekst te bewerken</a:t>
            </a:r>
          </a:p>
        </p:txBody>
      </p:sp>
      <p:sp>
        <p:nvSpPr>
          <p:cNvPr id="1027" name="Rectangle 2">
            <a:extLst>
              <a:ext uri="{FF2B5EF4-FFF2-40B4-BE49-F238E27FC236}">
                <a16:creationId xmlns:a16="http://schemas.microsoft.com/office/drawing/2014/main" id="{CB58C71C-CC76-1532-BA3F-A6DD3C3DC4CE}"/>
              </a:ext>
            </a:extLst>
          </p:cNvPr>
          <p:cNvSpPr>
            <a:spLocks noGrp="1" noChangeArrowheads="1"/>
          </p:cNvSpPr>
          <p:nvPr>
            <p:ph type="body" idx="1"/>
          </p:nvPr>
        </p:nvSpPr>
        <p:spPr bwMode="auto">
          <a:xfrm>
            <a:off x="609600" y="1604963"/>
            <a:ext cx="10966450"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560" rIns="0" bIns="0" numCol="1" anchor="t" anchorCtr="0" compatLnSpc="1">
            <a:prstTxWarp prst="textNoShape">
              <a:avLst/>
            </a:prstTxWarp>
          </a:bodyPr>
          <a:lstStyle/>
          <a:p>
            <a:pPr lvl="0"/>
            <a:r>
              <a:rPr lang="en-GB" altLang="nl-NL"/>
              <a:t>Klik om de opmaak van de overzichtstekst te bewerken</a:t>
            </a:r>
          </a:p>
          <a:p>
            <a:pPr lvl="1"/>
            <a:r>
              <a:rPr lang="en-GB" altLang="nl-NL"/>
              <a:t>Tweede overzichtsniveau</a:t>
            </a:r>
          </a:p>
          <a:p>
            <a:pPr lvl="2"/>
            <a:r>
              <a:rPr lang="en-GB" altLang="nl-NL"/>
              <a:t>Derde overzichtsniveau</a:t>
            </a:r>
          </a:p>
          <a:p>
            <a:pPr lvl="3"/>
            <a:r>
              <a:rPr lang="en-GB" altLang="nl-NL"/>
              <a:t>Vierde overzichtsniveau</a:t>
            </a:r>
          </a:p>
          <a:p>
            <a:pPr lvl="4"/>
            <a:r>
              <a:rPr lang="en-GB" altLang="nl-NL"/>
              <a:t>Vijfde overzichtsniveau</a:t>
            </a:r>
          </a:p>
          <a:p>
            <a:pPr lvl="4"/>
            <a:r>
              <a:rPr lang="en-GB" altLang="nl-NL"/>
              <a:t>Zesde overzichtsniveau</a:t>
            </a:r>
          </a:p>
          <a:p>
            <a:pPr lvl="4"/>
            <a:r>
              <a:rPr lang="en-GB" altLang="nl-NL"/>
              <a:t>Zevende overzichtsniveau</a:t>
            </a:r>
          </a:p>
          <a:p>
            <a:pPr lvl="4"/>
            <a:r>
              <a:rPr lang="en-GB" altLang="nl-NL"/>
              <a:t>Achtste overzichtsniveau</a:t>
            </a:r>
          </a:p>
          <a:p>
            <a:pPr lvl="4"/>
            <a:r>
              <a:rPr lang="en-GB" altLang="nl-NL"/>
              <a:t>Negende overzichtsniveau</a:t>
            </a:r>
          </a:p>
        </p:txBody>
      </p:sp>
      <p:sp>
        <p:nvSpPr>
          <p:cNvPr id="2" name="Rectangle 3">
            <a:extLst>
              <a:ext uri="{FF2B5EF4-FFF2-40B4-BE49-F238E27FC236}">
                <a16:creationId xmlns:a16="http://schemas.microsoft.com/office/drawing/2014/main" id="{886C6E39-0802-3F50-97C0-E64759D618F0}"/>
              </a:ext>
            </a:extLst>
          </p:cNvPr>
          <p:cNvSpPr>
            <a:spLocks noGrp="1" noChangeArrowheads="1"/>
          </p:cNvSpPr>
          <p:nvPr>
            <p:ph type="dt"/>
          </p:nvPr>
        </p:nvSpPr>
        <p:spPr bwMode="auto">
          <a:xfrm>
            <a:off x="609600" y="6246813"/>
            <a:ext cx="2836863" cy="46990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stStyle>
          <a:p>
            <a:pPr>
              <a:defRPr/>
            </a:pPr>
            <a:endParaRPr lang="en-GB" altLang="nl-NL"/>
          </a:p>
        </p:txBody>
      </p:sp>
      <p:sp>
        <p:nvSpPr>
          <p:cNvPr id="1028" name="Rectangle 4">
            <a:extLst>
              <a:ext uri="{FF2B5EF4-FFF2-40B4-BE49-F238E27FC236}">
                <a16:creationId xmlns:a16="http://schemas.microsoft.com/office/drawing/2014/main" id="{BAAB535A-29CA-3907-5325-5339D562FC4D}"/>
              </a:ext>
            </a:extLst>
          </p:cNvPr>
          <p:cNvSpPr>
            <a:spLocks noGrp="1" noChangeArrowheads="1"/>
          </p:cNvSpPr>
          <p:nvPr>
            <p:ph type="ftr"/>
          </p:nvPr>
        </p:nvSpPr>
        <p:spPr bwMode="auto">
          <a:xfrm>
            <a:off x="4168775" y="6246813"/>
            <a:ext cx="3860800" cy="46990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stStyle>
          <a:p>
            <a:pPr>
              <a:defRPr/>
            </a:pPr>
            <a:endParaRPr lang="en-GB" altLang="nl-NL"/>
          </a:p>
        </p:txBody>
      </p:sp>
      <p:sp>
        <p:nvSpPr>
          <p:cNvPr id="1029" name="Text Box 5">
            <a:extLst>
              <a:ext uri="{FF2B5EF4-FFF2-40B4-BE49-F238E27FC236}">
                <a16:creationId xmlns:a16="http://schemas.microsoft.com/office/drawing/2014/main" id="{6CFE9858-1B6D-B5F9-212A-14B8BA67E44C}"/>
              </a:ext>
            </a:extLst>
          </p:cNvPr>
          <p:cNvSpPr txBox="1">
            <a:spLocks noChangeArrowheads="1"/>
          </p:cNvSpPr>
          <p:nvPr/>
        </p:nvSpPr>
        <p:spPr bwMode="auto">
          <a:xfrm>
            <a:off x="10706100" y="5986463"/>
            <a:ext cx="942975" cy="255587"/>
          </a:xfrm>
          <a:prstGeom prst="rect">
            <a:avLst/>
          </a:prstGeom>
          <a:noFill/>
          <a:ln>
            <a:noFill/>
          </a:ln>
          <a:effectLst/>
        </p:spPr>
        <p:txBody>
          <a:bodyPr lIns="0" tIns="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algn="ctr" eaLnBrk="1">
              <a:lnSpc>
                <a:spcPct val="93000"/>
              </a:lnSpc>
              <a:buClr>
                <a:srgbClr val="000000"/>
              </a:buClr>
              <a:buSzPct val="100000"/>
              <a:buFont typeface="Times New Roman" panose="02020603050405020304" pitchFamily="18" charset="0"/>
              <a:buNone/>
              <a:defRPr/>
            </a:pPr>
            <a:fld id="{7609FD50-D8A1-4404-9893-90F7C3D98EB3}" type="slidenum">
              <a:rPr lang="en-GB" altLang="nl-NL" smtClean="0">
                <a:solidFill>
                  <a:srgbClr val="000000"/>
                </a:solidFill>
                <a:latin typeface="Georgia" panose="02040502050405020303" pitchFamily="18" charset="0"/>
              </a:rPr>
              <a:pPr algn="ctr" eaLnBrk="1">
                <a:lnSpc>
                  <a:spcPct val="93000"/>
                </a:lnSpc>
                <a:buClr>
                  <a:srgbClr val="000000"/>
                </a:buClr>
                <a:buSzPct val="100000"/>
                <a:buFont typeface="Times New Roman" panose="02020603050405020304" pitchFamily="18" charset="0"/>
                <a:buNone/>
                <a:defRPr/>
              </a:pPr>
              <a:t>‹nr.›</a:t>
            </a:fld>
            <a:endParaRPr lang="en-GB" altLang="nl-NL">
              <a:solidFill>
                <a:srgbClr val="000000"/>
              </a:solidFill>
              <a:latin typeface="Georgia" panose="02040502050405020303"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BBEF45AA-0DB2-8AEA-F0CA-1616E89A1992}"/>
              </a:ext>
            </a:extLst>
          </p:cNvPr>
          <p:cNvSpPr>
            <a:spLocks noGrp="1" noChangeArrowheads="1"/>
          </p:cNvSpPr>
          <p:nvPr>
            <p:ph type="title"/>
          </p:nvPr>
        </p:nvSpPr>
        <p:spPr bwMode="auto">
          <a:xfrm>
            <a:off x="609600" y="273050"/>
            <a:ext cx="10966450"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a:t>Klik om de opmaak van de titeltekst te bewerken</a:t>
            </a:r>
          </a:p>
        </p:txBody>
      </p:sp>
      <p:sp>
        <p:nvSpPr>
          <p:cNvPr id="1027" name="Rectangle 2">
            <a:extLst>
              <a:ext uri="{FF2B5EF4-FFF2-40B4-BE49-F238E27FC236}">
                <a16:creationId xmlns:a16="http://schemas.microsoft.com/office/drawing/2014/main" id="{712CFF8B-39DC-D134-0796-C2FC7835498B}"/>
              </a:ext>
            </a:extLst>
          </p:cNvPr>
          <p:cNvSpPr>
            <a:spLocks noGrp="1" noChangeArrowheads="1"/>
          </p:cNvSpPr>
          <p:nvPr>
            <p:ph type="body" idx="1"/>
          </p:nvPr>
        </p:nvSpPr>
        <p:spPr bwMode="auto">
          <a:xfrm>
            <a:off x="609600" y="1604963"/>
            <a:ext cx="10966450"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560" rIns="0" bIns="0" numCol="1" anchor="t" anchorCtr="0" compatLnSpc="1">
            <a:prstTxWarp prst="textNoShape">
              <a:avLst/>
            </a:prstTxWarp>
          </a:bodyPr>
          <a:lstStyle/>
          <a:p>
            <a:pPr lvl="0"/>
            <a:r>
              <a:rPr lang="en-GB" altLang="nl-NL"/>
              <a:t>Klik om de opmaak van de overzichtstekst te bewerken</a:t>
            </a:r>
          </a:p>
          <a:p>
            <a:pPr lvl="1"/>
            <a:r>
              <a:rPr lang="en-GB" altLang="nl-NL"/>
              <a:t>Tweede overzichtsniveau</a:t>
            </a:r>
          </a:p>
          <a:p>
            <a:pPr lvl="2"/>
            <a:r>
              <a:rPr lang="en-GB" altLang="nl-NL"/>
              <a:t>Derde overzichtsniveau</a:t>
            </a:r>
          </a:p>
          <a:p>
            <a:pPr lvl="3"/>
            <a:r>
              <a:rPr lang="en-GB" altLang="nl-NL"/>
              <a:t>Vierde overzichtsniveau</a:t>
            </a:r>
          </a:p>
          <a:p>
            <a:pPr lvl="4"/>
            <a:r>
              <a:rPr lang="en-GB" altLang="nl-NL"/>
              <a:t>Vijfde overzichtsniveau</a:t>
            </a:r>
          </a:p>
          <a:p>
            <a:pPr lvl="4"/>
            <a:r>
              <a:rPr lang="en-GB" altLang="nl-NL"/>
              <a:t>Zesde overzichtsniveau</a:t>
            </a:r>
          </a:p>
          <a:p>
            <a:pPr lvl="4"/>
            <a:r>
              <a:rPr lang="en-GB" altLang="nl-NL"/>
              <a:t>Zevende overzichtsniveau</a:t>
            </a:r>
          </a:p>
          <a:p>
            <a:pPr lvl="4"/>
            <a:r>
              <a:rPr lang="en-GB" altLang="nl-NL"/>
              <a:t>Achtste overzichtsniveau</a:t>
            </a:r>
          </a:p>
          <a:p>
            <a:pPr lvl="4"/>
            <a:r>
              <a:rPr lang="en-GB" altLang="nl-NL"/>
              <a:t>Negende overzichtsniveau</a:t>
            </a:r>
          </a:p>
        </p:txBody>
      </p:sp>
      <p:sp>
        <p:nvSpPr>
          <p:cNvPr id="2" name="Rectangle 3">
            <a:extLst>
              <a:ext uri="{FF2B5EF4-FFF2-40B4-BE49-F238E27FC236}">
                <a16:creationId xmlns:a16="http://schemas.microsoft.com/office/drawing/2014/main" id="{94DEEB9B-4C8B-D47C-389A-30B6AED5840A}"/>
              </a:ext>
            </a:extLst>
          </p:cNvPr>
          <p:cNvSpPr>
            <a:spLocks noGrp="1" noChangeArrowheads="1"/>
          </p:cNvSpPr>
          <p:nvPr>
            <p:ph type="dt"/>
          </p:nvPr>
        </p:nvSpPr>
        <p:spPr bwMode="auto">
          <a:xfrm>
            <a:off x="609600" y="6246813"/>
            <a:ext cx="2836863" cy="46990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stStyle>
          <a:p>
            <a:pPr>
              <a:defRPr/>
            </a:pPr>
            <a:endParaRPr lang="en-GB" altLang="nl-NL"/>
          </a:p>
        </p:txBody>
      </p:sp>
      <p:sp>
        <p:nvSpPr>
          <p:cNvPr id="1028" name="Rectangle 4">
            <a:extLst>
              <a:ext uri="{FF2B5EF4-FFF2-40B4-BE49-F238E27FC236}">
                <a16:creationId xmlns:a16="http://schemas.microsoft.com/office/drawing/2014/main" id="{326D32EE-2B7B-7E01-5A35-7525D4B4EEDA}"/>
              </a:ext>
            </a:extLst>
          </p:cNvPr>
          <p:cNvSpPr>
            <a:spLocks noGrp="1" noChangeArrowheads="1"/>
          </p:cNvSpPr>
          <p:nvPr>
            <p:ph type="ftr"/>
          </p:nvPr>
        </p:nvSpPr>
        <p:spPr bwMode="auto">
          <a:xfrm>
            <a:off x="4168775" y="6246813"/>
            <a:ext cx="3860800" cy="46990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stStyle>
          <a:p>
            <a:pPr>
              <a:defRPr/>
            </a:pPr>
            <a:endParaRPr lang="en-GB" altLang="nl-NL"/>
          </a:p>
        </p:txBody>
      </p:sp>
      <p:sp>
        <p:nvSpPr>
          <p:cNvPr id="1029" name="Text Box 5">
            <a:extLst>
              <a:ext uri="{FF2B5EF4-FFF2-40B4-BE49-F238E27FC236}">
                <a16:creationId xmlns:a16="http://schemas.microsoft.com/office/drawing/2014/main" id="{8931ECB8-DC7C-8A9F-1CC9-72B0F07A4AF2}"/>
              </a:ext>
            </a:extLst>
          </p:cNvPr>
          <p:cNvSpPr txBox="1">
            <a:spLocks noChangeArrowheads="1"/>
          </p:cNvSpPr>
          <p:nvPr/>
        </p:nvSpPr>
        <p:spPr bwMode="auto">
          <a:xfrm>
            <a:off x="10706100" y="5986463"/>
            <a:ext cx="942975" cy="255587"/>
          </a:xfrm>
          <a:prstGeom prst="rect">
            <a:avLst/>
          </a:prstGeom>
          <a:noFill/>
          <a:ln>
            <a:noFill/>
          </a:ln>
          <a:effectLst/>
        </p:spPr>
        <p:txBody>
          <a:bodyPr lIns="0" tIns="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algn="ctr" eaLnBrk="1">
              <a:lnSpc>
                <a:spcPct val="93000"/>
              </a:lnSpc>
              <a:buClr>
                <a:srgbClr val="000000"/>
              </a:buClr>
              <a:buSzPct val="100000"/>
              <a:buFont typeface="Times New Roman" panose="02020603050405020304" pitchFamily="18" charset="0"/>
              <a:buNone/>
              <a:defRPr/>
            </a:pPr>
            <a:fld id="{A1DBA2BD-E456-4481-B97C-0F84F3C78CDE}" type="slidenum">
              <a:rPr lang="en-GB" altLang="nl-NL" smtClean="0">
                <a:solidFill>
                  <a:srgbClr val="000000"/>
                </a:solidFill>
                <a:latin typeface="Georgia" panose="02040502050405020303" pitchFamily="18" charset="0"/>
              </a:rPr>
              <a:pPr algn="ctr" eaLnBrk="1">
                <a:lnSpc>
                  <a:spcPct val="93000"/>
                </a:lnSpc>
                <a:buClr>
                  <a:srgbClr val="000000"/>
                </a:buClr>
                <a:buSzPct val="100000"/>
                <a:buFont typeface="Times New Roman" panose="02020603050405020304" pitchFamily="18" charset="0"/>
                <a:buNone/>
                <a:defRPr/>
              </a:pPr>
              <a:t>‹nr.›</a:t>
            </a:fld>
            <a:endParaRPr lang="en-GB" altLang="nl-NL">
              <a:solidFill>
                <a:srgbClr val="000000"/>
              </a:solidFill>
              <a:latin typeface="Georgia" panose="02040502050405020303" pitchFamily="18" charset="0"/>
            </a:endParaRPr>
          </a:p>
        </p:txBody>
      </p:sp>
    </p:spTree>
    <p:extLst>
      <p:ext uri="{BB962C8B-B14F-4D97-AF65-F5344CB8AC3E}">
        <p14:creationId xmlns:p14="http://schemas.microsoft.com/office/powerpoint/2010/main" val="37271610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18/10/relationships/comments" Target="../comments/modernComment_2DB_70B1036F.xm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6E0DBCE1-C436-A11F-5CA9-19D9E588C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5213350"/>
            <a:ext cx="2233613"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2">
            <a:extLst>
              <a:ext uri="{FF2B5EF4-FFF2-40B4-BE49-F238E27FC236}">
                <a16:creationId xmlns:a16="http://schemas.microsoft.com/office/drawing/2014/main" id="{732E8998-AADF-A655-2EBF-709A77207EC5}"/>
              </a:ext>
            </a:extLst>
          </p:cNvPr>
          <p:cNvSpPr txBox="1">
            <a:spLocks noChangeArrowheads="1"/>
          </p:cNvSpPr>
          <p:nvPr/>
        </p:nvSpPr>
        <p:spPr bwMode="auto">
          <a:xfrm>
            <a:off x="1728788" y="5949950"/>
            <a:ext cx="8783637"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Georgia" panose="02040502050405020303" pitchFamily="18" charset="0"/>
              </a:defRPr>
            </a:lvl9pPr>
          </a:lstStyle>
          <a:p>
            <a:pPr algn="ctr" eaLnBrk="1">
              <a:lnSpc>
                <a:spcPct val="100000"/>
              </a:lnSpc>
              <a:spcAft>
                <a:spcPct val="0"/>
              </a:spcAft>
            </a:pPr>
            <a:r>
              <a:rPr lang="en-GB" altLang="nl-NL" sz="1800"/>
              <a:t>Christiaan Alberdingk Thijm</a:t>
            </a:r>
          </a:p>
        </p:txBody>
      </p:sp>
      <p:sp>
        <p:nvSpPr>
          <p:cNvPr id="3" name="Tijdelijke aanduiding voor inhoud 2">
            <a:extLst>
              <a:ext uri="{FF2B5EF4-FFF2-40B4-BE49-F238E27FC236}">
                <a16:creationId xmlns:a16="http://schemas.microsoft.com/office/drawing/2014/main" id="{C3540A5B-5C38-BAD4-815B-C4CA7855E64B}"/>
              </a:ext>
            </a:extLst>
          </p:cNvPr>
          <p:cNvSpPr txBox="1">
            <a:spLocks noChangeArrowheads="1"/>
          </p:cNvSpPr>
          <p:nvPr/>
        </p:nvSpPr>
        <p:spPr bwMode="auto">
          <a:xfrm>
            <a:off x="2112963" y="579438"/>
            <a:ext cx="8226425" cy="5435600"/>
          </a:xfrm>
          <a:prstGeom prst="rect">
            <a:avLst/>
          </a:prstGeom>
          <a:noFill/>
          <a:ln>
            <a:noFill/>
          </a:ln>
        </p:spPr>
        <p:txBody>
          <a:bodyPr lIns="0" tIns="25556" rIns="0" bIns="0" anchor="t"/>
          <a:lstStyle>
            <a:lvl1pPr marL="341313" indent="-341313" algn="l" defTabSz="447675"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a:solidFill>
                  <a:srgbClr val="000000"/>
                </a:solidFill>
                <a:latin typeface="+mn-lt"/>
                <a:ea typeface="Arial Unicode MS" charset="0"/>
                <a:cs typeface="+mn-cs"/>
              </a:defRPr>
            </a:lvl1pPr>
            <a:lvl2pPr marL="741363" indent="-284163" algn="l" defTabSz="447675" rtl="0" eaLnBrk="0" fontAlgn="base" hangingPunct="0">
              <a:lnSpc>
                <a:spcPct val="93000"/>
              </a:lnSpc>
              <a:spcBef>
                <a:spcPct val="0"/>
              </a:spcBef>
              <a:spcAft>
                <a:spcPts val="1025"/>
              </a:spcAft>
              <a:buClr>
                <a:srgbClr val="000000"/>
              </a:buClr>
              <a:buSzPct val="100000"/>
              <a:buFont typeface="Times New Roman" panose="02020603050405020304" pitchFamily="18" charset="0"/>
              <a:defRPr sz="2300">
                <a:solidFill>
                  <a:srgbClr val="000000"/>
                </a:solidFill>
                <a:latin typeface="+mn-lt"/>
                <a:ea typeface="Arial Unicode MS" charset="0"/>
                <a:cs typeface="+mn-cs"/>
              </a:defRPr>
            </a:lvl2pPr>
            <a:lvl3pPr marL="1141413" indent="-227013" algn="l" defTabSz="447675" rtl="0" eaLnBrk="0" fontAlgn="base" hangingPunct="0">
              <a:lnSpc>
                <a:spcPct val="93000"/>
              </a:lnSpc>
              <a:spcBef>
                <a:spcPct val="0"/>
              </a:spcBef>
              <a:spcAft>
                <a:spcPts val="775"/>
              </a:spcAft>
              <a:buClr>
                <a:srgbClr val="000000"/>
              </a:buClr>
              <a:buSzPct val="100000"/>
              <a:buFont typeface="Times New Roman" panose="02020603050405020304" pitchFamily="18" charset="0"/>
              <a:defRPr sz="2100">
                <a:solidFill>
                  <a:srgbClr val="000000"/>
                </a:solidFill>
                <a:latin typeface="+mn-lt"/>
                <a:ea typeface="Arial Unicode MS" charset="0"/>
                <a:cs typeface="+mn-cs"/>
              </a:defRPr>
            </a:lvl3pPr>
            <a:lvl4pPr marL="1598613" indent="-227013" algn="l" defTabSz="447675" rtl="0" eaLnBrk="0" fontAlgn="base" hangingPunct="0">
              <a:lnSpc>
                <a:spcPct val="93000"/>
              </a:lnSpc>
              <a:spcBef>
                <a:spcPct val="0"/>
              </a:spcBef>
              <a:spcAft>
                <a:spcPts val="513"/>
              </a:spcAft>
              <a:buClr>
                <a:srgbClr val="000000"/>
              </a:buClr>
              <a:buSzPct val="100000"/>
              <a:buFont typeface="Times New Roman" panose="02020603050405020304" pitchFamily="18" charset="0"/>
              <a:defRPr sz="1800">
                <a:solidFill>
                  <a:srgbClr val="000000"/>
                </a:solidFill>
                <a:latin typeface="+mn-lt"/>
                <a:ea typeface="Arial Unicode MS" charset="0"/>
                <a:cs typeface="+mn-cs"/>
              </a:defRPr>
            </a:lvl4pPr>
            <a:lvl5pPr marL="2055813" indent="-227013" algn="l" defTabSz="447675" rtl="0" eaLnBrk="0" fontAlgn="base" hangingPunct="0">
              <a:lnSpc>
                <a:spcPct val="93000"/>
              </a:lnSpc>
              <a:spcBef>
                <a:spcPct val="0"/>
              </a:spcBef>
              <a:spcAft>
                <a:spcPts val="263"/>
              </a:spcAft>
              <a:buClr>
                <a:srgbClr val="000000"/>
              </a:buClr>
              <a:buSzPct val="100000"/>
              <a:buFont typeface="Times New Roman" panose="02020603050405020304" pitchFamily="18" charset="0"/>
              <a:defRPr sz="1800">
                <a:solidFill>
                  <a:srgbClr val="000000"/>
                </a:solidFill>
                <a:latin typeface="+mn-lt"/>
                <a:ea typeface="Arial Unicode MS" charset="0"/>
                <a:cs typeface="+mn-cs"/>
              </a:defRPr>
            </a:lvl5pPr>
            <a:lvl6pPr marL="2514308"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6pPr>
            <a:lvl7pPr marL="2971456"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7pPr>
            <a:lvl8pPr marL="3428601"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8pPr>
            <a:lvl9pPr marL="3885749"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9pPr>
          </a:lstStyle>
          <a:p>
            <a:pPr marL="340995" indent="-340995" algn="ctr">
              <a:defRPr/>
            </a:pPr>
            <a:r>
              <a:rPr lang="nl-NL" altLang="nl-NL" sz="5400" kern="0" dirty="0">
                <a:ea typeface="Arial Unicode MS"/>
              </a:rPr>
              <a:t>Online tracking &amp; </a:t>
            </a:r>
            <a:r>
              <a:rPr lang="nl-NL" altLang="nl-NL" sz="5400" kern="0" dirty="0" err="1">
                <a:ea typeface="Arial Unicode MS"/>
              </a:rPr>
              <a:t>profiling</a:t>
            </a:r>
            <a:endParaRPr lang="nl-NL" altLang="nl-NL" sz="3200" kern="0" dirty="0">
              <a:ea typeface="Arial Unicode MS"/>
            </a:endParaRPr>
          </a:p>
          <a:p>
            <a:pPr marL="340995" indent="-340995" algn="ctr">
              <a:defRPr/>
            </a:pPr>
            <a:r>
              <a:rPr lang="nl-NL" altLang="nl-NL" sz="3600" kern="0" dirty="0">
                <a:ea typeface="Arial Unicode MS"/>
              </a:rPr>
              <a:t>Hoe het </a:t>
            </a:r>
            <a:r>
              <a:rPr lang="nl-NL" altLang="nl-NL" sz="3600" kern="0" dirty="0" err="1">
                <a:ea typeface="Arial Unicode MS"/>
              </a:rPr>
              <a:t>adtech</a:t>
            </a:r>
            <a:r>
              <a:rPr lang="nl-NL" altLang="nl-NL" sz="3600" kern="0" dirty="0">
                <a:ea typeface="Arial Unicode MS"/>
              </a:rPr>
              <a:t>-systeem verder onder druk komt te staan</a:t>
            </a:r>
            <a:endParaRPr lang="nl-NL" altLang="nl-NL" sz="3600" kern="0" dirty="0"/>
          </a:p>
          <a:p>
            <a:pPr marL="340995" indent="-340995" algn="ctr">
              <a:defRPr/>
            </a:pPr>
            <a:endParaRPr lang="nl-NL" altLang="nl-NL" sz="3200" kern="0" dirty="0"/>
          </a:p>
          <a:p>
            <a:pPr marL="340995" indent="-340995" algn="ctr">
              <a:defRPr/>
            </a:pPr>
            <a:endParaRPr lang="nl-NL" altLang="nl-NL" sz="3200" kern="0" dirty="0"/>
          </a:p>
          <a:p>
            <a:pPr marL="340995" indent="-340995" algn="ctr">
              <a:defRPr/>
            </a:pPr>
            <a:endParaRPr lang="nl-NL" altLang="nl-NL" sz="3200" kern="0" dirty="0"/>
          </a:p>
          <a:p>
            <a:pPr marL="340995" indent="-340995" algn="ctr">
              <a:defRPr/>
            </a:pPr>
            <a:r>
              <a:rPr lang="nl-NL" altLang="nl-NL" sz="3200" kern="0" dirty="0">
                <a:ea typeface="Arial Unicode MS"/>
              </a:rPr>
              <a:t>The Privacy </a:t>
            </a:r>
            <a:r>
              <a:rPr lang="nl-NL" altLang="nl-NL" sz="3200" kern="0" dirty="0" err="1">
                <a:ea typeface="Arial Unicode MS"/>
              </a:rPr>
              <a:t>Collective</a:t>
            </a:r>
            <a:endParaRPr lang="nl-NL" altLang="nl-NL" sz="3200" kern="0" dirty="0">
              <a:ea typeface="Arial Unicode MS"/>
            </a:endParaRPr>
          </a:p>
          <a:p>
            <a:pPr marL="340995" indent="-340995" algn="ctr">
              <a:defRPr/>
            </a:pPr>
            <a:r>
              <a:rPr lang="nl-NL" altLang="nl-NL" sz="2800" kern="0" dirty="0">
                <a:ea typeface="Arial Unicode MS"/>
              </a:rPr>
              <a:t>9 oktober 2025</a:t>
            </a:r>
          </a:p>
          <a:p>
            <a:pPr marL="340995" indent="-340995">
              <a:lnSpc>
                <a:spcPct val="130000"/>
              </a:lnSpc>
              <a:spcAft>
                <a:spcPct val="0"/>
              </a:spcAft>
              <a:defRPr/>
            </a:pPr>
            <a:r>
              <a:rPr lang="nl-NL" altLang="nl-NL" sz="4000" kern="0" dirty="0">
                <a:solidFill>
                  <a:srgbClr val="0153B7"/>
                </a:solidFill>
                <a:ea typeface="Arial Unicode MS"/>
              </a:rPr>
              <a:t>	</a:t>
            </a:r>
            <a:endParaRPr lang="nl-NL" altLang="nl-NL" sz="3900" kern="0" dirty="0">
              <a:ea typeface="Arial Unicode MS"/>
            </a:endParaRPr>
          </a:p>
        </p:txBody>
      </p:sp>
      <p:pic>
        <p:nvPicPr>
          <p:cNvPr id="3077" name="Picture 4" descr="S:\bB - Administratie\Website\Vormgeving\Illustraties Gino\orde.jpg">
            <a:extLst>
              <a:ext uri="{FF2B5EF4-FFF2-40B4-BE49-F238E27FC236}">
                <a16:creationId xmlns:a16="http://schemas.microsoft.com/office/drawing/2014/main" id="{F246B50A-F8CA-387C-18E1-8B557BC20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514402"/>
            <a:ext cx="1878013"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879B9334-102B-6275-7A12-FBF1244603A6}"/>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E97900D1-78F3-71D1-4B6F-2B86FF821089}"/>
              </a:ext>
            </a:extLst>
          </p:cNvPr>
          <p:cNvSpPr txBox="1">
            <a:spLocks/>
          </p:cNvSpPr>
          <p:nvPr/>
        </p:nvSpPr>
        <p:spPr bwMode="auto">
          <a:xfrm>
            <a:off x="625475" y="303213"/>
            <a:ext cx="10966450"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nl-NL" altLang="nl-NL" sz="4000" b="1" i="0" u="none" strike="noStrike" kern="1200" cap="none" spc="0" normalizeH="0" baseline="0" noProof="0">
              <a:ln>
                <a:noFill/>
              </a:ln>
              <a:solidFill>
                <a:srgbClr val="000000"/>
              </a:solidFill>
              <a:effectLst/>
              <a:uLnTx/>
              <a:uFillTx/>
              <a:latin typeface="Georgia" panose="02040502050405020303" pitchFamily="18" charset="0"/>
              <a:ea typeface="+mn-ea"/>
            </a:endParaRPr>
          </a:p>
        </p:txBody>
      </p:sp>
      <p:sp>
        <p:nvSpPr>
          <p:cNvPr id="9" name="Tijdelijke aanduiding voor inhoud 2">
            <a:extLst>
              <a:ext uri="{FF2B5EF4-FFF2-40B4-BE49-F238E27FC236}">
                <a16:creationId xmlns:a16="http://schemas.microsoft.com/office/drawing/2014/main" id="{7E1A1B9F-15B6-6093-3279-E47D9149F04B}"/>
              </a:ext>
            </a:extLst>
          </p:cNvPr>
          <p:cNvSpPr txBox="1">
            <a:spLocks/>
          </p:cNvSpPr>
          <p:nvPr/>
        </p:nvSpPr>
        <p:spPr>
          <a:xfrm>
            <a:off x="1414463" y="1604963"/>
            <a:ext cx="8640762" cy="4524375"/>
          </a:xfrm>
          <a:prstGeom prst="rect">
            <a:avLst/>
          </a:prstGeom>
        </p:spPr>
        <p:txBody>
          <a:bodyPr/>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6"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6"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342900" marR="0" lvl="0" indent="-342900" algn="l" defTabSz="449263" rtl="0" eaLnBrk="0" fontAlgn="base" latinLnBrk="0" hangingPunct="0">
              <a:lnSpc>
                <a:spcPct val="100000"/>
              </a:lnSpc>
              <a:spcBef>
                <a:spcPct val="0"/>
              </a:spcBef>
              <a:spcAft>
                <a:spcPts val="1288"/>
              </a:spcAft>
              <a:buClr>
                <a:srgbClr val="000000"/>
              </a:buClr>
              <a:buSzPct val="100000"/>
              <a:buFont typeface="Times New Roman" pitchFamily="16" charset="0"/>
              <a:buNone/>
              <a:tabLst/>
              <a:defRPr/>
            </a:pPr>
            <a:endParaRPr kumimoji="0" lang="nl-NL" sz="3200" b="0" i="0" u="none" strike="noStrike" kern="1200" cap="none" spc="0" normalizeH="0" baseline="0" noProof="0">
              <a:ln>
                <a:noFill/>
              </a:ln>
              <a:solidFill>
                <a:srgbClr val="000000"/>
              </a:solidFill>
              <a:effectLst/>
              <a:uLnTx/>
              <a:uFillTx/>
              <a:latin typeface="Georgia"/>
              <a:ea typeface="+mn-ea"/>
              <a:cs typeface="+mn-cs"/>
            </a:endParaRPr>
          </a:p>
        </p:txBody>
      </p:sp>
      <p:pic>
        <p:nvPicPr>
          <p:cNvPr id="10" name="Picture 3">
            <a:extLst>
              <a:ext uri="{FF2B5EF4-FFF2-40B4-BE49-F238E27FC236}">
                <a16:creationId xmlns:a16="http://schemas.microsoft.com/office/drawing/2014/main" id="{32D354CE-3442-847A-9EED-82656413A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Afbeelding 2">
            <a:extLst>
              <a:ext uri="{FF2B5EF4-FFF2-40B4-BE49-F238E27FC236}">
                <a16:creationId xmlns:a16="http://schemas.microsoft.com/office/drawing/2014/main" id="{98952A23-FE4A-E32A-F6E5-271BFC83F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0"/>
            <a:ext cx="967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2514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F69B9BE3-A62B-DC47-8073-FCA8AB57A536}"/>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C99D46B1-9933-B1EE-A2B2-A5407DE8FEC4}"/>
              </a:ext>
            </a:extLst>
          </p:cNvPr>
          <p:cNvSpPr txBox="1">
            <a:spLocks/>
          </p:cNvSpPr>
          <p:nvPr/>
        </p:nvSpPr>
        <p:spPr bwMode="auto">
          <a:xfrm>
            <a:off x="625475" y="303213"/>
            <a:ext cx="10966450"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nl-NL" altLang="nl-NL" sz="4000" b="1" i="0" u="none" strike="noStrike" kern="1200" cap="none" spc="0" normalizeH="0" baseline="0" noProof="0">
              <a:ln>
                <a:noFill/>
              </a:ln>
              <a:solidFill>
                <a:srgbClr val="000000"/>
              </a:solidFill>
              <a:effectLst/>
              <a:uLnTx/>
              <a:uFillTx/>
              <a:latin typeface="Georgia" panose="02040502050405020303" pitchFamily="18" charset="0"/>
              <a:ea typeface="+mn-ea"/>
            </a:endParaRPr>
          </a:p>
        </p:txBody>
      </p:sp>
      <p:sp>
        <p:nvSpPr>
          <p:cNvPr id="9" name="Tijdelijke aanduiding voor inhoud 2">
            <a:extLst>
              <a:ext uri="{FF2B5EF4-FFF2-40B4-BE49-F238E27FC236}">
                <a16:creationId xmlns:a16="http://schemas.microsoft.com/office/drawing/2014/main" id="{107BEABB-1887-3528-68F0-1175F30E9BE5}"/>
              </a:ext>
            </a:extLst>
          </p:cNvPr>
          <p:cNvSpPr txBox="1">
            <a:spLocks/>
          </p:cNvSpPr>
          <p:nvPr/>
        </p:nvSpPr>
        <p:spPr>
          <a:xfrm>
            <a:off x="1414463" y="1604963"/>
            <a:ext cx="8640762" cy="4524375"/>
          </a:xfrm>
          <a:prstGeom prst="rect">
            <a:avLst/>
          </a:prstGeom>
        </p:spPr>
        <p:txBody>
          <a:bodyPr/>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6"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6"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342900" marR="0" lvl="0" indent="-342900" algn="l" defTabSz="449263" rtl="0" eaLnBrk="0" fontAlgn="base" latinLnBrk="0" hangingPunct="0">
              <a:lnSpc>
                <a:spcPct val="100000"/>
              </a:lnSpc>
              <a:spcBef>
                <a:spcPct val="0"/>
              </a:spcBef>
              <a:spcAft>
                <a:spcPts val="1288"/>
              </a:spcAft>
              <a:buClr>
                <a:srgbClr val="000000"/>
              </a:buClr>
              <a:buSzPct val="100000"/>
              <a:buFont typeface="Times New Roman" pitchFamily="16" charset="0"/>
              <a:buNone/>
              <a:tabLst/>
              <a:defRPr/>
            </a:pPr>
            <a:endParaRPr kumimoji="0" lang="nl-NL" sz="3200" b="0" i="0" u="none" strike="noStrike" kern="1200" cap="none" spc="0" normalizeH="0" baseline="0" noProof="0">
              <a:ln>
                <a:noFill/>
              </a:ln>
              <a:solidFill>
                <a:srgbClr val="000000"/>
              </a:solidFill>
              <a:effectLst/>
              <a:uLnTx/>
              <a:uFillTx/>
              <a:latin typeface="Georgia"/>
              <a:ea typeface="+mn-ea"/>
              <a:cs typeface="+mn-cs"/>
            </a:endParaRPr>
          </a:p>
        </p:txBody>
      </p:sp>
      <p:pic>
        <p:nvPicPr>
          <p:cNvPr id="10" name="Picture 3">
            <a:extLst>
              <a:ext uri="{FF2B5EF4-FFF2-40B4-BE49-F238E27FC236}">
                <a16:creationId xmlns:a16="http://schemas.microsoft.com/office/drawing/2014/main" id="{8297418D-6B0D-386D-B044-4818B7D01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2" descr="What Does RTB Stand For In Marketing? | Pathlabs">
            <a:extLst>
              <a:ext uri="{FF2B5EF4-FFF2-40B4-BE49-F238E27FC236}">
                <a16:creationId xmlns:a16="http://schemas.microsoft.com/office/drawing/2014/main" id="{1CAD0BC2-DEC2-7641-B8B8-529BF55BE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6713"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1" descr="page39image50576832">
            <a:extLst>
              <a:ext uri="{FF2B5EF4-FFF2-40B4-BE49-F238E27FC236}">
                <a16:creationId xmlns:a16="http://schemas.microsoft.com/office/drawing/2014/main" id="{3C715C64-A83E-9537-4710-A2EC86AD9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1" y="2879418"/>
            <a:ext cx="5226001" cy="385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3456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additive="base">
                                        <p:cTn id="7" dur="500" fill="hold"/>
                                        <p:tgtEl>
                                          <p:spTgt spid="43011"/>
                                        </p:tgtEl>
                                        <p:attrNameLst>
                                          <p:attrName>ppt_x</p:attrName>
                                        </p:attrNameLst>
                                      </p:cBhvr>
                                      <p:tavLst>
                                        <p:tav tm="0">
                                          <p:val>
                                            <p:strVal val="#ppt_x"/>
                                          </p:val>
                                        </p:tav>
                                        <p:tav tm="100000">
                                          <p:val>
                                            <p:strVal val="#ppt_x"/>
                                          </p:val>
                                        </p:tav>
                                      </p:tavLst>
                                    </p:anim>
                                    <p:anim calcmode="lin" valueType="num">
                                      <p:cBhvr additive="base">
                                        <p:cTn id="8" dur="500" fill="hold"/>
                                        <p:tgtEl>
                                          <p:spTgt spid="430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6FF64F93-A616-54DD-2DD0-D4F35AD2BF46}"/>
            </a:ext>
          </a:extLst>
        </p:cNvPr>
        <p:cNvGrpSpPr/>
        <p:nvPr/>
      </p:nvGrpSpPr>
      <p:grpSpPr>
        <a:xfrm>
          <a:off x="0" y="0"/>
          <a:ext cx="0" cy="0"/>
          <a:chOff x="0" y="0"/>
          <a:chExt cx="0" cy="0"/>
        </a:xfrm>
      </p:grpSpPr>
      <p:sp>
        <p:nvSpPr>
          <p:cNvPr id="7171" name="Rectangle 2">
            <a:extLst>
              <a:ext uri="{FF2B5EF4-FFF2-40B4-BE49-F238E27FC236}">
                <a16:creationId xmlns:a16="http://schemas.microsoft.com/office/drawing/2014/main" id="{25086811-D0B0-4F23-8F58-772402DED319}"/>
              </a:ext>
            </a:extLst>
          </p:cNvPr>
          <p:cNvSpPr txBox="1">
            <a:spLocks noChangeArrowheads="1"/>
          </p:cNvSpPr>
          <p:nvPr/>
        </p:nvSpPr>
        <p:spPr bwMode="auto">
          <a:xfrm>
            <a:off x="1630363" y="2133268"/>
            <a:ext cx="9359900" cy="429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0" indent="0">
              <a:buFont typeface="Times New Roman" pitchFamily="16" charset="0"/>
              <a:buNone/>
              <a:tabLst>
                <a:tab pos="1527175" algn="l"/>
              </a:tabLst>
              <a:defRPr/>
            </a:pPr>
            <a:r>
              <a:rPr lang="nl-NL" sz="2400" kern="0"/>
              <a:t>	</a:t>
            </a:r>
          </a:p>
          <a:p>
            <a:pPr>
              <a:lnSpc>
                <a:spcPct val="100000"/>
              </a:lnSpc>
              <a:buFont typeface="Times New Roman" pitchFamily="16" charset="0"/>
              <a:buNone/>
              <a:defRPr/>
            </a:pPr>
            <a:endParaRPr lang="nl-NL" sz="2800" kern="0"/>
          </a:p>
          <a:p>
            <a:pPr indent="-341313" algn="ctr" eaLnBrk="1">
              <a:lnSpc>
                <a:spcPct val="100000"/>
              </a:lnSpc>
              <a:spcBef>
                <a:spcPts val="363"/>
              </a:spcBef>
              <a:spcAft>
                <a:spcPts val="1413"/>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pPr>
            <a:endParaRPr lang="en-GB" altLang="nl-NL" sz="2600" kern="0"/>
          </a:p>
        </p:txBody>
      </p:sp>
      <p:pic>
        <p:nvPicPr>
          <p:cNvPr id="19460" name="Picture 3">
            <a:extLst>
              <a:ext uri="{FF2B5EF4-FFF2-40B4-BE49-F238E27FC236}">
                <a16:creationId xmlns:a16="http://schemas.microsoft.com/office/drawing/2014/main" id="{625213C2-432E-48FF-89EF-84AE28A5E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el 1">
            <a:extLst>
              <a:ext uri="{FF2B5EF4-FFF2-40B4-BE49-F238E27FC236}">
                <a16:creationId xmlns:a16="http://schemas.microsoft.com/office/drawing/2014/main" id="{A501D213-07D3-D88D-2C68-98F71A8084B4}"/>
              </a:ext>
            </a:extLst>
          </p:cNvPr>
          <p:cNvSpPr txBox="1">
            <a:spLocks/>
          </p:cNvSpPr>
          <p:nvPr/>
        </p:nvSpPr>
        <p:spPr bwMode="auto">
          <a:xfrm>
            <a:off x="625475" y="303213"/>
            <a:ext cx="10966450"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nl-NL" altLang="nl-NL" sz="4000" b="1" i="0" u="none" strike="noStrike" kern="1200" cap="none" spc="0" normalizeH="0" baseline="0" noProof="0">
              <a:ln>
                <a:noFill/>
              </a:ln>
              <a:solidFill>
                <a:srgbClr val="000000"/>
              </a:solidFill>
              <a:effectLst/>
              <a:uLnTx/>
              <a:uFillTx/>
              <a:latin typeface="Georgia" panose="02040502050405020303" pitchFamily="18" charset="0"/>
              <a:ea typeface="+mn-ea"/>
            </a:endParaRPr>
          </a:p>
        </p:txBody>
      </p:sp>
      <p:pic>
        <p:nvPicPr>
          <p:cNvPr id="9" name="Picture 3">
            <a:extLst>
              <a:ext uri="{FF2B5EF4-FFF2-40B4-BE49-F238E27FC236}">
                <a16:creationId xmlns:a16="http://schemas.microsoft.com/office/drawing/2014/main" id="{086BD993-D24C-F0F6-9C5F-02CA67C11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itel 1">
            <a:extLst>
              <a:ext uri="{FF2B5EF4-FFF2-40B4-BE49-F238E27FC236}">
                <a16:creationId xmlns:a16="http://schemas.microsoft.com/office/drawing/2014/main" id="{F00D78F2-7A1A-1F59-1952-C6A1E66B45A2}"/>
              </a:ext>
            </a:extLst>
          </p:cNvPr>
          <p:cNvSpPr txBox="1">
            <a:spLocks noChangeArrowheads="1"/>
          </p:cNvSpPr>
          <p:nvPr/>
        </p:nvSpPr>
        <p:spPr>
          <a:xfrm>
            <a:off x="549753" y="302954"/>
            <a:ext cx="10966450" cy="1141413"/>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r>
              <a:rPr lang="nl-NL" altLang="nl-NL" b="1" kern="0" dirty="0">
                <a:cs typeface="Arial Unicode MS" charset="0"/>
              </a:rPr>
              <a:t>Handelingen</a:t>
            </a:r>
          </a:p>
        </p:txBody>
      </p:sp>
      <p:sp>
        <p:nvSpPr>
          <p:cNvPr id="13" name="Tijdelijke aanduiding voor inhoud 2">
            <a:extLst>
              <a:ext uri="{FF2B5EF4-FFF2-40B4-BE49-F238E27FC236}">
                <a16:creationId xmlns:a16="http://schemas.microsoft.com/office/drawing/2014/main" id="{DC6874BB-427D-7073-7302-02EA05A48A0B}"/>
              </a:ext>
            </a:extLst>
          </p:cNvPr>
          <p:cNvSpPr txBox="1">
            <a:spLocks noChangeArrowheads="1"/>
          </p:cNvSpPr>
          <p:nvPr/>
        </p:nvSpPr>
        <p:spPr>
          <a:xfrm>
            <a:off x="1917700" y="1628775"/>
            <a:ext cx="8226425" cy="4522788"/>
          </a:xfrm>
          <a:prstGeom prst="rect">
            <a:avLst/>
          </a:prstGeom>
        </p:spPr>
        <p:txBody>
          <a:bodyPr/>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857250" lvl="1" indent="-457200">
              <a:buFont typeface="Arial" panose="020B0604020202020204" pitchFamily="34" charset="0"/>
              <a:buChar char="•"/>
            </a:pPr>
            <a:endParaRPr lang="nl-NL" altLang="nl-NL" kern="0">
              <a:cs typeface="Arial Unicode MS" charset="0"/>
            </a:endParaRPr>
          </a:p>
          <a:p>
            <a:pPr marL="0" indent="0"/>
            <a:endParaRPr lang="nl-NL" altLang="nl-NL" kern="0">
              <a:cs typeface="Arial Unicode MS" charset="0"/>
            </a:endParaRPr>
          </a:p>
        </p:txBody>
      </p:sp>
      <p:sp>
        <p:nvSpPr>
          <p:cNvPr id="15" name="Rectangle 3">
            <a:extLst>
              <a:ext uri="{FF2B5EF4-FFF2-40B4-BE49-F238E27FC236}">
                <a16:creationId xmlns:a16="http://schemas.microsoft.com/office/drawing/2014/main" id="{3EFF95B6-B462-0760-9B37-87B4B6CD754C}"/>
              </a:ext>
            </a:extLst>
          </p:cNvPr>
          <p:cNvSpPr txBox="1">
            <a:spLocks noChangeArrowheads="1"/>
          </p:cNvSpPr>
          <p:nvPr/>
        </p:nvSpPr>
        <p:spPr bwMode="auto">
          <a:xfrm>
            <a:off x="1634235" y="1628479"/>
            <a:ext cx="9827390" cy="3848359"/>
          </a:xfrm>
          <a:prstGeom prst="rect">
            <a:avLst/>
          </a:prstGeom>
          <a:noFill/>
          <a:ln>
            <a:noFill/>
          </a:ln>
        </p:spPr>
        <p:txBody>
          <a:bodyPr lIns="0" tIns="25556" rIns="0" bIns="0" anchor="t"/>
          <a:lstStyle>
            <a:lvl1pPr marL="341313" indent="-341313" algn="l" defTabSz="447675"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a:solidFill>
                  <a:srgbClr val="000000"/>
                </a:solidFill>
                <a:latin typeface="+mn-lt"/>
                <a:ea typeface="Arial Unicode MS" charset="0"/>
                <a:cs typeface="+mn-cs"/>
              </a:defRPr>
            </a:lvl1pPr>
            <a:lvl2pPr marL="741363" indent="-284163" algn="l" defTabSz="447675" rtl="0" eaLnBrk="0" fontAlgn="base" hangingPunct="0">
              <a:lnSpc>
                <a:spcPct val="93000"/>
              </a:lnSpc>
              <a:spcBef>
                <a:spcPct val="0"/>
              </a:spcBef>
              <a:spcAft>
                <a:spcPts val="1025"/>
              </a:spcAft>
              <a:buClr>
                <a:srgbClr val="000000"/>
              </a:buClr>
              <a:buSzPct val="100000"/>
              <a:buFont typeface="Times New Roman" panose="02020603050405020304" pitchFamily="18" charset="0"/>
              <a:defRPr sz="2600">
                <a:solidFill>
                  <a:srgbClr val="000000"/>
                </a:solidFill>
                <a:latin typeface="+mn-lt"/>
                <a:ea typeface="Arial Unicode MS" charset="0"/>
                <a:cs typeface="+mn-cs"/>
              </a:defRPr>
            </a:lvl2pPr>
            <a:lvl3pPr marL="1141413" indent="-227013" algn="l" defTabSz="447675" rtl="0" eaLnBrk="0" fontAlgn="base" hangingPunct="0">
              <a:lnSpc>
                <a:spcPct val="93000"/>
              </a:lnSpc>
              <a:spcBef>
                <a:spcPct val="0"/>
              </a:spcBef>
              <a:spcAft>
                <a:spcPts val="775"/>
              </a:spcAft>
              <a:buClr>
                <a:srgbClr val="000000"/>
              </a:buClr>
              <a:buSzPct val="100000"/>
              <a:buFont typeface="Times New Roman" panose="02020603050405020304" pitchFamily="18" charset="0"/>
              <a:defRPr sz="2100">
                <a:solidFill>
                  <a:srgbClr val="000000"/>
                </a:solidFill>
                <a:latin typeface="+mn-lt"/>
                <a:ea typeface="Arial Unicode MS" charset="0"/>
                <a:cs typeface="+mn-cs"/>
              </a:defRPr>
            </a:lvl3pPr>
            <a:lvl4pPr marL="1598613" indent="-227013" algn="l" defTabSz="447675" rtl="0" eaLnBrk="0" fontAlgn="base" hangingPunct="0">
              <a:lnSpc>
                <a:spcPct val="93000"/>
              </a:lnSpc>
              <a:spcBef>
                <a:spcPct val="0"/>
              </a:spcBef>
              <a:spcAft>
                <a:spcPts val="513"/>
              </a:spcAft>
              <a:buClr>
                <a:srgbClr val="000000"/>
              </a:buClr>
              <a:buSzPct val="100000"/>
              <a:buFont typeface="Times New Roman" panose="02020603050405020304" pitchFamily="18" charset="0"/>
              <a:defRPr>
                <a:solidFill>
                  <a:srgbClr val="000000"/>
                </a:solidFill>
                <a:latin typeface="+mn-lt"/>
                <a:ea typeface="Arial Unicode MS" charset="0"/>
                <a:cs typeface="+mn-cs"/>
              </a:defRPr>
            </a:lvl4pPr>
            <a:lvl5pPr marL="2055813" indent="-227013" algn="l" defTabSz="447675" rtl="0"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mn-lt"/>
                <a:ea typeface="Arial Unicode MS" charset="0"/>
                <a:cs typeface="+mn-cs"/>
              </a:defRPr>
            </a:lvl5pPr>
            <a:lvl6pPr marL="2514308" indent="-228574" algn="l" defTabSz="44921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456" indent="-228574" algn="l" defTabSz="44921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8601" indent="-228574" algn="l" defTabSz="44921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5749" indent="-228574" algn="l" defTabSz="44921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340995" indent="-340995">
              <a:buFont typeface="+mj-lt"/>
              <a:buAutoNum type="arabicPeriod"/>
              <a:defRPr/>
            </a:pPr>
            <a:r>
              <a:rPr lang="nl-NL" sz="2400" dirty="0">
                <a:ea typeface="Arial Unicode MS"/>
              </a:rPr>
              <a:t>het plaatsen van cookies uitgerust met een unieke </a:t>
            </a:r>
            <a:r>
              <a:rPr lang="nl-NL" sz="2400" dirty="0" err="1">
                <a:ea typeface="Arial Unicode MS"/>
              </a:rPr>
              <a:t>identificator</a:t>
            </a:r>
            <a:r>
              <a:rPr lang="nl-NL" sz="2400" dirty="0">
                <a:ea typeface="Arial Unicode MS"/>
              </a:rPr>
              <a:t>; </a:t>
            </a:r>
          </a:p>
          <a:p>
            <a:pPr marL="340995" indent="-340995">
              <a:buFont typeface="+mj-lt"/>
              <a:buAutoNum type="arabicPeriod"/>
              <a:defRPr/>
            </a:pPr>
            <a:r>
              <a:rPr lang="nl-NL" sz="2400" dirty="0">
                <a:ea typeface="Arial Unicode MS"/>
              </a:rPr>
              <a:t>verzamelen van persoonlijke informatie over de internetgebruiker; </a:t>
            </a:r>
          </a:p>
          <a:p>
            <a:pPr marL="340995" indent="-340995">
              <a:buFont typeface="+mj-lt"/>
              <a:buAutoNum type="arabicPeriod"/>
              <a:defRPr/>
            </a:pPr>
            <a:r>
              <a:rPr lang="nl-NL" sz="2400" dirty="0">
                <a:ea typeface="Arial Unicode MS"/>
              </a:rPr>
              <a:t>het evalueren van persoonlijke aspecten van internetgebruikers (“profilering”); </a:t>
            </a:r>
          </a:p>
          <a:p>
            <a:pPr marL="340995" indent="-340995">
              <a:buFont typeface="+mj-lt"/>
              <a:buAutoNum type="arabicPeriod"/>
              <a:defRPr/>
            </a:pPr>
            <a:r>
              <a:rPr lang="nl-NL" sz="2400" dirty="0">
                <a:ea typeface="Arial Unicode MS"/>
              </a:rPr>
              <a:t>het verrijken van deze profielen en persoonsgegevens met informatie uit andere bronnen; </a:t>
            </a:r>
          </a:p>
          <a:p>
            <a:pPr marL="340995" indent="-340995">
              <a:buFont typeface="+mj-lt"/>
              <a:buAutoNum type="arabicPeriod"/>
              <a:defRPr/>
            </a:pPr>
            <a:r>
              <a:rPr lang="nl-NL" sz="2400" dirty="0">
                <a:ea typeface="Arial Unicode MS"/>
              </a:rPr>
              <a:t>aanbieden van profielen aan derden ten behoeve van </a:t>
            </a:r>
            <a:r>
              <a:rPr lang="nl-NL" sz="2400" i="1" dirty="0">
                <a:ea typeface="Arial Unicode MS"/>
              </a:rPr>
              <a:t>real-time </a:t>
            </a:r>
            <a:r>
              <a:rPr lang="nl-NL" sz="2400" i="1" dirty="0" err="1">
                <a:ea typeface="Arial Unicode MS"/>
              </a:rPr>
              <a:t>bidding</a:t>
            </a:r>
            <a:r>
              <a:rPr lang="nl-NL" sz="2400" dirty="0">
                <a:ea typeface="Arial Unicode MS"/>
              </a:rPr>
              <a:t>; </a:t>
            </a:r>
          </a:p>
          <a:p>
            <a:pPr marL="340995" indent="-340995">
              <a:buFont typeface="+mj-lt"/>
              <a:buAutoNum type="arabicPeriod"/>
              <a:defRPr/>
            </a:pPr>
            <a:r>
              <a:rPr lang="nl-NL" sz="2400" dirty="0">
                <a:ea typeface="Arial Unicode MS"/>
              </a:rPr>
              <a:t>het koppelen van de unieke </a:t>
            </a:r>
            <a:r>
              <a:rPr lang="nl-NL" sz="2400" dirty="0" err="1">
                <a:ea typeface="Arial Unicode MS"/>
              </a:rPr>
              <a:t>identificator</a:t>
            </a:r>
            <a:r>
              <a:rPr lang="nl-NL" sz="2400" dirty="0">
                <a:ea typeface="Arial Unicode MS"/>
              </a:rPr>
              <a:t> om gegevensuitwisseling mogelijk te maken: “cookie </a:t>
            </a:r>
            <a:r>
              <a:rPr lang="nl-NL" sz="2400" dirty="0" err="1">
                <a:ea typeface="Arial Unicode MS"/>
              </a:rPr>
              <a:t>syncing</a:t>
            </a:r>
            <a:r>
              <a:rPr lang="nl-NL" sz="2400" dirty="0">
                <a:ea typeface="Arial Unicode MS"/>
              </a:rPr>
              <a:t>”.</a:t>
            </a:r>
            <a:r>
              <a:rPr lang="nl-NL" sz="2000" dirty="0">
                <a:ea typeface="Arial Unicode MS"/>
              </a:rPr>
              <a:t> </a:t>
            </a:r>
          </a:p>
          <a:p>
            <a:pPr marL="340995" indent="-340995">
              <a:lnSpc>
                <a:spcPct val="90000"/>
              </a:lnSpc>
              <a:defRPr/>
            </a:pPr>
            <a:endParaRPr lang="en-US" altLang="nl-NL" sz="2400" kern="0" dirty="0">
              <a:ea typeface="Arial Unicode MS" pitchFamily="34" charset="-128"/>
            </a:endParaRPr>
          </a:p>
        </p:txBody>
      </p:sp>
    </p:spTree>
    <p:extLst>
      <p:ext uri="{BB962C8B-B14F-4D97-AF65-F5344CB8AC3E}">
        <p14:creationId xmlns:p14="http://schemas.microsoft.com/office/powerpoint/2010/main" val="34268222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56F9EB2F-2CBF-1993-80B1-AD9A44E5F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Afbeelding 6">
            <a:extLst>
              <a:ext uri="{FF2B5EF4-FFF2-40B4-BE49-F238E27FC236}">
                <a16:creationId xmlns:a16="http://schemas.microsoft.com/office/drawing/2014/main" id="{4527C316-3F6C-B188-B235-96319181C4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5698" y="123825"/>
            <a:ext cx="19923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Afbeelding 2">
            <a:extLst>
              <a:ext uri="{FF2B5EF4-FFF2-40B4-BE49-F238E27FC236}">
                <a16:creationId xmlns:a16="http://schemas.microsoft.com/office/drawing/2014/main" id="{79A25736-F4C2-34EA-DE2F-55A107723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38350"/>
            <a:ext cx="121888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9DE2115C-CEE0-A94E-8232-D091EB729C34}"/>
              </a:ext>
            </a:extLst>
          </p:cNvPr>
          <p:cNvSpPr txBox="1"/>
          <p:nvPr/>
        </p:nvSpPr>
        <p:spPr>
          <a:xfrm>
            <a:off x="2781300" y="4900613"/>
            <a:ext cx="7129463" cy="1201737"/>
          </a:xfrm>
          <a:prstGeom prst="rect">
            <a:avLst/>
          </a:prstGeom>
          <a:noFill/>
        </p:spPr>
        <p:txBody>
          <a:bodyPr>
            <a:spAutoFit/>
          </a:bodyPr>
          <a:lstStyle/>
          <a:p>
            <a:pPr>
              <a:defRPr/>
            </a:pPr>
            <a:br>
              <a:rPr lang="nl-NL" dirty="0"/>
            </a:br>
            <a:r>
              <a:rPr lang="nl-NL" dirty="0">
                <a:solidFill>
                  <a:srgbClr val="333333"/>
                </a:solidFill>
                <a:latin typeface="+mn-lt"/>
              </a:rPr>
              <a:t>In geval van invaliditeit die voortvloeit uit een dienstongeval of een beroepsziekte, wordt aan de desbetreffende ambtenaar </a:t>
            </a:r>
            <a:r>
              <a:rPr lang="nl-NL" dirty="0">
                <a:solidFill>
                  <a:srgbClr val="FF0000"/>
                </a:solidFill>
                <a:latin typeface="+mn-lt"/>
              </a:rPr>
              <a:t>smartengeld</a:t>
            </a:r>
            <a:r>
              <a:rPr lang="nl-NL" dirty="0">
                <a:solidFill>
                  <a:srgbClr val="333333"/>
                </a:solidFill>
                <a:latin typeface="+mn-lt"/>
              </a:rPr>
              <a:t> vergoed tot een netto maximum bedrag van € 136 100,-.</a:t>
            </a:r>
            <a:endParaRPr lang="nl-NL" dirty="0">
              <a:latin typeface="+mn-lt"/>
            </a:endParaRPr>
          </a:p>
        </p:txBody>
      </p:sp>
      <p:sp>
        <p:nvSpPr>
          <p:cNvPr id="8" name="Tekstvak 7">
            <a:extLst>
              <a:ext uri="{FF2B5EF4-FFF2-40B4-BE49-F238E27FC236}">
                <a16:creationId xmlns:a16="http://schemas.microsoft.com/office/drawing/2014/main" id="{1279204F-525C-D47E-E1AE-BE13CD2AD6AA}"/>
              </a:ext>
            </a:extLst>
          </p:cNvPr>
          <p:cNvSpPr txBox="1"/>
          <p:nvPr/>
        </p:nvSpPr>
        <p:spPr>
          <a:xfrm>
            <a:off x="0" y="1443037"/>
            <a:ext cx="6094412" cy="369888"/>
          </a:xfrm>
          <a:prstGeom prst="rect">
            <a:avLst/>
          </a:prstGeom>
          <a:noFill/>
        </p:spPr>
        <p:txBody>
          <a:bodyPr>
            <a:spAutoFit/>
          </a:bodyPr>
          <a:lstStyle/>
          <a:p>
            <a:pPr>
              <a:defRPr/>
            </a:pPr>
            <a:r>
              <a:rPr lang="nl-NL" b="1" dirty="0">
                <a:solidFill>
                  <a:srgbClr val="154273"/>
                </a:solidFill>
                <a:latin typeface="+mj-lt"/>
              </a:rPr>
              <a:t>Regeling smartengeld dienstongevallen politie</a:t>
            </a:r>
          </a:p>
        </p:txBody>
      </p:sp>
      <p:sp>
        <p:nvSpPr>
          <p:cNvPr id="2" name="Titel 1">
            <a:extLst>
              <a:ext uri="{FF2B5EF4-FFF2-40B4-BE49-F238E27FC236}">
                <a16:creationId xmlns:a16="http://schemas.microsoft.com/office/drawing/2014/main" id="{350E90E6-D38D-7B1F-C4E9-4F5E415E3A63}"/>
              </a:ext>
            </a:extLst>
          </p:cNvPr>
          <p:cNvSpPr txBox="1">
            <a:spLocks/>
          </p:cNvSpPr>
          <p:nvPr/>
        </p:nvSpPr>
        <p:spPr>
          <a:xfrm>
            <a:off x="609600" y="273050"/>
            <a:ext cx="10966450" cy="1141413"/>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marL="0" marR="0" lvl="0" indent="0" algn="ctr"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nl-NL" altLang="nl-NL" sz="4000" b="1" i="0" u="none" strike="noStrike" kern="1200" cap="none" spc="0" normalizeH="0" baseline="0" noProof="0" dirty="0">
                <a:ln>
                  <a:noFill/>
                </a:ln>
                <a:solidFill>
                  <a:srgbClr val="000000"/>
                </a:solidFill>
                <a:effectLst/>
                <a:uLnTx/>
                <a:uFillTx/>
                <a:latin typeface="Georgia"/>
                <a:ea typeface="+mj-ea"/>
                <a:cs typeface="+mj-cs"/>
              </a:rPr>
              <a:t>Hoogte schadevergoeding</a:t>
            </a:r>
            <a:endParaRPr kumimoji="0" lang="nl-NL" sz="4000" b="0" i="0" u="none" strike="noStrike" kern="0" cap="none" spc="0" normalizeH="0" baseline="0" noProof="0" dirty="0">
              <a:ln>
                <a:noFill/>
              </a:ln>
              <a:solidFill>
                <a:srgbClr val="000000"/>
              </a:solidFill>
              <a:effectLst/>
              <a:uLnTx/>
              <a:uFillTx/>
              <a:latin typeface="Georgia"/>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F65939A3-CF1D-CE00-66B0-719F4EC3B328}"/>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18A0FF2B-4666-C502-C222-703A41A861AC}"/>
              </a:ext>
            </a:extLst>
          </p:cNvPr>
          <p:cNvSpPr txBox="1">
            <a:spLocks/>
          </p:cNvSpPr>
          <p:nvPr/>
        </p:nvSpPr>
        <p:spPr bwMode="auto">
          <a:xfrm>
            <a:off x="625475" y="303213"/>
            <a:ext cx="10966450"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algn="ctr">
              <a:spcAft>
                <a:spcPct val="0"/>
              </a:spcAft>
            </a:pPr>
            <a:r>
              <a:rPr lang="nl-NL" altLang="nl-NL" sz="4000" b="1" dirty="0">
                <a:latin typeface="Georgia"/>
                <a:cs typeface="Arial Unicode MS"/>
              </a:rPr>
              <a:t>Rb. Amsterdam 29 december 2021</a:t>
            </a:r>
            <a:br>
              <a:rPr lang="nl-NL" altLang="nl-NL" sz="4000" b="1" dirty="0">
                <a:latin typeface="Georgia"/>
                <a:cs typeface="Arial Unicode MS"/>
              </a:rPr>
            </a:br>
            <a:r>
              <a:rPr lang="nl-NL" sz="2800" b="1" kern="0" dirty="0">
                <a:latin typeface="Georgia"/>
              </a:rPr>
              <a:t>TPC/Oracle &amp; Salesforce</a:t>
            </a:r>
            <a:r>
              <a:rPr lang="nl-NL" altLang="nl-NL" sz="2800" b="1" dirty="0">
                <a:latin typeface="Georgia"/>
                <a:cs typeface="Arial Unicode MS"/>
              </a:rPr>
              <a:t> </a:t>
            </a:r>
          </a:p>
        </p:txBody>
      </p:sp>
      <p:sp>
        <p:nvSpPr>
          <p:cNvPr id="9" name="Tijdelijke aanduiding voor inhoud 2">
            <a:extLst>
              <a:ext uri="{FF2B5EF4-FFF2-40B4-BE49-F238E27FC236}">
                <a16:creationId xmlns:a16="http://schemas.microsoft.com/office/drawing/2014/main" id="{B7D2B2CA-0CF8-5606-E0A0-5D00D02C4D27}"/>
              </a:ext>
            </a:extLst>
          </p:cNvPr>
          <p:cNvSpPr txBox="1">
            <a:spLocks/>
          </p:cNvSpPr>
          <p:nvPr/>
        </p:nvSpPr>
        <p:spPr>
          <a:xfrm>
            <a:off x="1414463" y="1604963"/>
            <a:ext cx="8640762" cy="4524375"/>
          </a:xfrm>
          <a:prstGeom prst="rect">
            <a:avLst/>
          </a:prstGeom>
        </p:spPr>
        <p:txBody>
          <a:bodyPr lIns="91440" tIns="45720" rIns="91440" bIns="45720" anchor="t"/>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6"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6"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457200" indent="-457200">
              <a:buFont typeface="Arial" panose="020B0604020202020204" pitchFamily="34" charset="0"/>
              <a:buChar char="•"/>
              <a:defRPr/>
            </a:pPr>
            <a:r>
              <a:rPr lang="nl-NL" altLang="nl-NL" sz="2800" dirty="0">
                <a:solidFill>
                  <a:schemeClr val="tx1"/>
                </a:solidFill>
              </a:rPr>
              <a:t>Steunknop is onvoldoende.</a:t>
            </a:r>
          </a:p>
          <a:p>
            <a:pPr marL="457200" indent="-457200">
              <a:buFont typeface="Arial" panose="020B0604020202020204" pitchFamily="34" charset="0"/>
              <a:buChar char="•"/>
              <a:defRPr/>
            </a:pPr>
            <a:r>
              <a:rPr lang="nl-NL" altLang="nl-NL" sz="2800" dirty="0">
                <a:solidFill>
                  <a:schemeClr val="tx1"/>
                </a:solidFill>
              </a:rPr>
              <a:t>Onvoldoende informatie verstrekt.</a:t>
            </a:r>
          </a:p>
          <a:p>
            <a:pPr marL="457200" indent="-457200">
              <a:buFont typeface="Arial" panose="020B0604020202020204" pitchFamily="34" charset="0"/>
              <a:buChar char="•"/>
              <a:defRPr/>
            </a:pPr>
            <a:r>
              <a:rPr lang="nl-NL" altLang="nl-NL" sz="2800" dirty="0">
                <a:solidFill>
                  <a:schemeClr val="tx1"/>
                </a:solidFill>
              </a:rPr>
              <a:t>Informatie over </a:t>
            </a:r>
            <a:r>
              <a:rPr lang="nl-NL" altLang="nl-NL" sz="2800" dirty="0" err="1">
                <a:solidFill>
                  <a:schemeClr val="tx1"/>
                </a:solidFill>
              </a:rPr>
              <a:t>steuners</a:t>
            </a:r>
            <a:r>
              <a:rPr lang="nl-NL" altLang="nl-NL" sz="2800" dirty="0">
                <a:solidFill>
                  <a:schemeClr val="tx1"/>
                </a:solidFill>
              </a:rPr>
              <a:t> niet verzameld.</a:t>
            </a:r>
          </a:p>
          <a:p>
            <a:pPr marL="457200" indent="-457200">
              <a:buFont typeface="Arial" panose="020B0604020202020204" pitchFamily="34" charset="0"/>
              <a:buChar char="•"/>
              <a:defRPr/>
            </a:pPr>
            <a:r>
              <a:rPr lang="nl-NL" altLang="nl-NL" sz="2800" dirty="0">
                <a:solidFill>
                  <a:schemeClr val="tx1"/>
                </a:solidFill>
              </a:rPr>
              <a:t>Onduidelijk of </a:t>
            </a:r>
            <a:r>
              <a:rPr lang="nl-NL" altLang="nl-NL" sz="2800" dirty="0" err="1">
                <a:solidFill>
                  <a:schemeClr val="tx1"/>
                </a:solidFill>
              </a:rPr>
              <a:t>steuners</a:t>
            </a:r>
            <a:r>
              <a:rPr lang="nl-NL" altLang="nl-NL" sz="2800" dirty="0">
                <a:solidFill>
                  <a:schemeClr val="tx1"/>
                </a:solidFill>
              </a:rPr>
              <a:t> cookie hebben gehad.</a:t>
            </a:r>
          </a:p>
          <a:p>
            <a:pPr marL="457200" indent="-457200">
              <a:buFont typeface="Arial" panose="020B0604020202020204" pitchFamily="34" charset="0"/>
              <a:buChar char="•"/>
              <a:defRPr/>
            </a:pPr>
            <a:r>
              <a:rPr lang="nl-NL" altLang="nl-NL" sz="2800" dirty="0">
                <a:solidFill>
                  <a:schemeClr val="tx1"/>
                </a:solidFill>
              </a:rPr>
              <a:t>Organiseren van deelname aan of vertegenwoordiging bij de besluitvorming ontbreekt.</a:t>
            </a:r>
          </a:p>
          <a:p>
            <a:pPr marL="457200" indent="-457200">
              <a:buFont typeface="Arial" panose="020B0604020202020204" pitchFamily="34" charset="0"/>
              <a:buChar char="•"/>
              <a:defRPr/>
            </a:pPr>
            <a:r>
              <a:rPr lang="nl-NL" altLang="nl-NL" sz="2800" dirty="0">
                <a:solidFill>
                  <a:schemeClr val="tx1"/>
                </a:solidFill>
              </a:rPr>
              <a:t>Steun </a:t>
            </a:r>
            <a:r>
              <a:rPr lang="nl-NL" altLang="nl-NL" sz="2800" dirty="0" err="1">
                <a:solidFill>
                  <a:schemeClr val="tx1"/>
                </a:solidFill>
              </a:rPr>
              <a:t>privacyorganisaties</a:t>
            </a:r>
            <a:r>
              <a:rPr lang="nl-NL" altLang="nl-NL" sz="2800" dirty="0">
                <a:solidFill>
                  <a:schemeClr val="tx1"/>
                </a:solidFill>
              </a:rPr>
              <a:t> telt niet mee.</a:t>
            </a:r>
            <a:endParaRPr lang="nl-NL" sz="2800" dirty="0">
              <a:solidFill>
                <a:schemeClr val="tx1"/>
              </a:solidFill>
            </a:endParaRPr>
          </a:p>
        </p:txBody>
      </p:sp>
      <p:pic>
        <p:nvPicPr>
          <p:cNvPr id="10" name="Picture 3">
            <a:extLst>
              <a:ext uri="{FF2B5EF4-FFF2-40B4-BE49-F238E27FC236}">
                <a16:creationId xmlns:a16="http://schemas.microsoft.com/office/drawing/2014/main" id="{CDF4DB4A-DC6C-B4FB-F0A2-1D56B4180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2" descr="S:\bB - Administratie\Communicatie\Website\Vormgeving\Illustraties Gino transparant\vissenkom.png">
            <a:extLst>
              <a:ext uri="{FF2B5EF4-FFF2-40B4-BE49-F238E27FC236}">
                <a16:creationId xmlns:a16="http://schemas.microsoft.com/office/drawing/2014/main" id="{7E5C9DB6-E2AC-17C6-1004-8FA62141C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7818" y="3757613"/>
            <a:ext cx="26670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1512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523B768C-0106-EC05-7F55-7FB2E302F9EB}"/>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4864DBE3-A503-7EA4-63A8-3BA57DB930B4}"/>
              </a:ext>
            </a:extLst>
          </p:cNvPr>
          <p:cNvSpPr txBox="1">
            <a:spLocks/>
          </p:cNvSpPr>
          <p:nvPr/>
        </p:nvSpPr>
        <p:spPr bwMode="auto">
          <a:xfrm>
            <a:off x="625475" y="303213"/>
            <a:ext cx="10966450" cy="1141412"/>
          </a:xfrm>
          <a:prstGeom prst="rect">
            <a:avLst/>
          </a:prstGeom>
          <a:noFill/>
          <a:ln>
            <a:noFill/>
          </a:ln>
          <a:effectLst/>
        </p:spPr>
        <p:txBody>
          <a:bodyPr lIns="0" tIns="0" rIns="0" bIns="0" anchor="ct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marL="0" marR="0" lvl="0" indent="0" algn="ctr"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nl-NL" sz="4000" b="1" i="0" u="none" strike="noStrike" kern="0" cap="none" spc="0" normalizeH="0" baseline="0" noProof="0" dirty="0">
                <a:ln>
                  <a:noFill/>
                </a:ln>
                <a:solidFill>
                  <a:srgbClr val="000000"/>
                </a:solidFill>
                <a:effectLst/>
                <a:uLnTx/>
                <a:uFillTx/>
                <a:latin typeface="Georgia"/>
                <a:ea typeface="+mj-ea"/>
                <a:cs typeface="+mj-cs"/>
              </a:rPr>
              <a:t>Hof Amsterdam 18 juni 2024 </a:t>
            </a:r>
            <a:br>
              <a:rPr kumimoji="0" lang="nl-NL" sz="4000" b="1" i="0" u="none" strike="noStrike" kern="0" cap="none" spc="0" normalizeH="0" baseline="0" noProof="0" dirty="0">
                <a:ln>
                  <a:noFill/>
                </a:ln>
                <a:solidFill>
                  <a:srgbClr val="000000"/>
                </a:solidFill>
                <a:effectLst/>
                <a:uLnTx/>
                <a:uFillTx/>
                <a:latin typeface="Georgia"/>
                <a:ea typeface="+mj-ea"/>
                <a:cs typeface="+mj-cs"/>
              </a:rPr>
            </a:br>
            <a:r>
              <a:rPr kumimoji="0" lang="nl-NL" sz="2800" b="1" i="0" u="none" strike="noStrike" kern="0" cap="none" spc="0" normalizeH="0" baseline="0" noProof="0" dirty="0">
                <a:ln>
                  <a:noFill/>
                </a:ln>
                <a:solidFill>
                  <a:srgbClr val="000000"/>
                </a:solidFill>
                <a:effectLst/>
                <a:uLnTx/>
                <a:uFillTx/>
                <a:latin typeface="Georgia"/>
                <a:ea typeface="+mj-ea"/>
                <a:cs typeface="+mj-cs"/>
              </a:rPr>
              <a:t>TPC/</a:t>
            </a:r>
            <a:r>
              <a:rPr lang="nl-NL" sz="2800" b="1" kern="0" dirty="0">
                <a:latin typeface="Georgia"/>
              </a:rPr>
              <a:t>O</a:t>
            </a:r>
            <a:r>
              <a:rPr kumimoji="0" lang="nl-NL" sz="2800" b="1" i="0" u="none" strike="noStrike" kern="0" cap="none" spc="0" normalizeH="0" baseline="0" noProof="0" dirty="0" err="1">
                <a:ln>
                  <a:noFill/>
                </a:ln>
                <a:solidFill>
                  <a:srgbClr val="000000"/>
                </a:solidFill>
                <a:effectLst/>
                <a:uLnTx/>
                <a:uFillTx/>
                <a:latin typeface="Georgia"/>
                <a:ea typeface="+mj-ea"/>
                <a:cs typeface="+mj-cs"/>
              </a:rPr>
              <a:t>racle</a:t>
            </a:r>
            <a:r>
              <a:rPr kumimoji="0" lang="nl-NL" sz="2800" b="1" i="0" u="none" strike="noStrike" kern="0" cap="none" spc="0" normalizeH="0" baseline="0" noProof="0" dirty="0">
                <a:ln>
                  <a:noFill/>
                </a:ln>
                <a:solidFill>
                  <a:srgbClr val="000000"/>
                </a:solidFill>
                <a:effectLst/>
                <a:uLnTx/>
                <a:uFillTx/>
                <a:latin typeface="Georgia"/>
                <a:ea typeface="+mj-ea"/>
                <a:cs typeface="+mj-cs"/>
              </a:rPr>
              <a:t> &amp; Salesforce</a:t>
            </a:r>
          </a:p>
        </p:txBody>
      </p:sp>
      <p:sp>
        <p:nvSpPr>
          <p:cNvPr id="93187" name="Tijdelijke aanduiding voor inhoud 2">
            <a:extLst>
              <a:ext uri="{FF2B5EF4-FFF2-40B4-BE49-F238E27FC236}">
                <a16:creationId xmlns:a16="http://schemas.microsoft.com/office/drawing/2014/main" id="{62F9C45E-FBB1-32DF-7DF1-95E06EB44396}"/>
              </a:ext>
            </a:extLst>
          </p:cNvPr>
          <p:cNvSpPr txBox="1">
            <a:spLocks noChangeArrowheads="1"/>
          </p:cNvSpPr>
          <p:nvPr/>
        </p:nvSpPr>
        <p:spPr bwMode="auto">
          <a:xfrm>
            <a:off x="909638" y="1604963"/>
            <a:ext cx="10521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marL="857250" indent="-457200">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457200" marR="0" lvl="0" indent="-457200" algn="l" defTabSz="449263" rtl="0" eaLnBrk="0" fontAlgn="base" latinLnBrk="0" hangingPunct="0">
              <a:lnSpc>
                <a:spcPct val="100000"/>
              </a:lnSpc>
              <a:spcBef>
                <a:spcPct val="0"/>
              </a:spcBef>
              <a:spcAft>
                <a:spcPts val="1288"/>
              </a:spcAft>
              <a:buClr>
                <a:srgbClr val="000000"/>
              </a:buClr>
              <a:buSzPct val="100000"/>
              <a:buFont typeface="Wingdings" panose="05000000000000000000" pitchFamily="2" charset="2"/>
              <a:buChar char="v"/>
              <a:tabLst/>
              <a:defRPr/>
            </a:pPr>
            <a:r>
              <a:rPr kumimoji="0" lang="nl-NL" altLang="nl-NL" sz="2800" b="0" i="0" u="none" strike="noStrike" kern="1200" cap="none" spc="0" normalizeH="0" baseline="0" noProof="0" dirty="0">
                <a:ln>
                  <a:noFill/>
                </a:ln>
                <a:solidFill>
                  <a:srgbClr val="000000"/>
                </a:solidFill>
                <a:effectLst/>
                <a:uLnTx/>
                <a:uFillTx/>
                <a:latin typeface="Georgia" panose="02040502050405020303" pitchFamily="18" charset="0"/>
                <a:ea typeface="+mn-ea"/>
              </a:rPr>
              <a:t>Ratio verscherping ontvankelijkheidseisen: weren van ongewenste eisers, met name i) eisers met (financiers met) oneigenlijke, eigen commerciële beweegredenen en ii) eisers die niet op hun taak berekend zijn; </a:t>
            </a:r>
          </a:p>
          <a:p>
            <a:pPr marL="457200" marR="0" lvl="0" indent="-457200" algn="l" defTabSz="449263" rtl="0" eaLnBrk="0" fontAlgn="base" latinLnBrk="0" hangingPunct="0">
              <a:lnSpc>
                <a:spcPct val="100000"/>
              </a:lnSpc>
              <a:spcBef>
                <a:spcPct val="0"/>
              </a:spcBef>
              <a:spcAft>
                <a:spcPts val="1288"/>
              </a:spcAft>
              <a:buClr>
                <a:srgbClr val="000000"/>
              </a:buClr>
              <a:buSzPct val="100000"/>
              <a:buFont typeface="Wingdings" panose="05000000000000000000" pitchFamily="2" charset="2"/>
              <a:buChar char="v"/>
              <a:tabLst/>
              <a:defRPr/>
            </a:pPr>
            <a:r>
              <a:rPr kumimoji="0" lang="nl-NL" altLang="nl-NL" sz="2800" b="0" i="0" u="none" strike="noStrike" kern="1200" cap="none" spc="0" normalizeH="0" baseline="0" noProof="0" dirty="0">
                <a:ln>
                  <a:noFill/>
                </a:ln>
                <a:solidFill>
                  <a:srgbClr val="000000"/>
                </a:solidFill>
                <a:effectLst/>
                <a:uLnTx/>
                <a:uFillTx/>
                <a:latin typeface="Georgia" panose="02040502050405020303" pitchFamily="18" charset="0"/>
                <a:ea typeface="+mn-ea"/>
              </a:rPr>
              <a:t>Die ratio leidt tot het voortdurend in de gaten houden van de inrichting van eiser, zodat het eens en voor al toelaten van een eiser zodra zijn inrichting, helemaal aan het begin, in orde is bevonden ongewenst is; </a:t>
            </a:r>
          </a:p>
          <a:p>
            <a:pPr marL="457200" marR="0" lvl="0" indent="-457200" algn="l" defTabSz="449263" rtl="0" eaLnBrk="0" fontAlgn="base" latinLnBrk="0" hangingPunct="0">
              <a:lnSpc>
                <a:spcPct val="100000"/>
              </a:lnSpc>
              <a:spcBef>
                <a:spcPct val="0"/>
              </a:spcBef>
              <a:spcAft>
                <a:spcPts val="1288"/>
              </a:spcAft>
              <a:buClr>
                <a:srgbClr val="000000"/>
              </a:buClr>
              <a:buSzPct val="100000"/>
              <a:buFont typeface="Wingdings" panose="05000000000000000000" pitchFamily="2" charset="2"/>
              <a:buChar char="v"/>
              <a:tabLst/>
              <a:defRPr/>
            </a:pPr>
            <a:r>
              <a:rPr kumimoji="0" lang="nl-NL" altLang="nl-NL" sz="2800" b="0" i="0" u="none" strike="noStrike" kern="1200" cap="none" spc="0" normalizeH="0" baseline="0" noProof="0" dirty="0">
                <a:ln>
                  <a:noFill/>
                </a:ln>
                <a:solidFill>
                  <a:srgbClr val="000000"/>
                </a:solidFill>
                <a:effectLst/>
                <a:uLnTx/>
                <a:uFillTx/>
                <a:latin typeface="Georgia" panose="02040502050405020303" pitchFamily="18" charset="0"/>
                <a:ea typeface="+mn-ea"/>
              </a:rPr>
              <a:t>Dat pleit voor toetsing ex </a:t>
            </a:r>
            <a:r>
              <a:rPr kumimoji="0" lang="nl-NL" altLang="nl-NL" sz="2800" b="0" i="0" u="none" strike="noStrike" kern="1200" cap="none" spc="0" normalizeH="0" baseline="0" noProof="0" dirty="0" err="1">
                <a:ln>
                  <a:noFill/>
                </a:ln>
                <a:solidFill>
                  <a:srgbClr val="000000"/>
                </a:solidFill>
                <a:effectLst/>
                <a:uLnTx/>
                <a:uFillTx/>
                <a:latin typeface="Georgia" panose="02040502050405020303" pitchFamily="18" charset="0"/>
                <a:ea typeface="+mn-ea"/>
              </a:rPr>
              <a:t>nunc</a:t>
            </a:r>
            <a:r>
              <a:rPr kumimoji="0" lang="nl-NL" altLang="nl-NL" sz="2800" b="0" i="0" u="none" strike="noStrike" kern="1200" cap="none" spc="0" normalizeH="0" baseline="0" noProof="0" dirty="0">
                <a:ln>
                  <a:noFill/>
                </a:ln>
                <a:solidFill>
                  <a:srgbClr val="000000"/>
                </a:solidFill>
                <a:effectLst/>
                <a:uLnTx/>
                <a:uFillTx/>
                <a:latin typeface="Georgia" panose="02040502050405020303" pitchFamily="18" charset="0"/>
                <a:ea typeface="+mn-ea"/>
              </a:rPr>
              <a:t>.</a:t>
            </a:r>
          </a:p>
        </p:txBody>
      </p:sp>
      <p:pic>
        <p:nvPicPr>
          <p:cNvPr id="93188" name="Picture 3">
            <a:extLst>
              <a:ext uri="{FF2B5EF4-FFF2-40B4-BE49-F238E27FC236}">
                <a16:creationId xmlns:a16="http://schemas.microsoft.com/office/drawing/2014/main" id="{46C9E368-1E87-7C74-5519-D4ECD9A38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71584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F3E402CA-6034-765C-44A4-77C4A2D66BF3}"/>
            </a:ext>
          </a:extLst>
        </p:cNvPr>
        <p:cNvGrpSpPr/>
        <p:nvPr/>
      </p:nvGrpSpPr>
      <p:grpSpPr>
        <a:xfrm>
          <a:off x="0" y="0"/>
          <a:ext cx="0" cy="0"/>
          <a:chOff x="0" y="0"/>
          <a:chExt cx="0" cy="0"/>
        </a:xfrm>
      </p:grpSpPr>
      <p:pic>
        <p:nvPicPr>
          <p:cNvPr id="9218" name="Picture 3">
            <a:extLst>
              <a:ext uri="{FF2B5EF4-FFF2-40B4-BE49-F238E27FC236}">
                <a16:creationId xmlns:a16="http://schemas.microsoft.com/office/drawing/2014/main" id="{E987E53E-96E4-3BAD-0EC6-4939258AA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el 1">
            <a:extLst>
              <a:ext uri="{FF2B5EF4-FFF2-40B4-BE49-F238E27FC236}">
                <a16:creationId xmlns:a16="http://schemas.microsoft.com/office/drawing/2014/main" id="{BFE71B3E-E9BF-06CC-3E41-30966F7A85BF}"/>
              </a:ext>
            </a:extLst>
          </p:cNvPr>
          <p:cNvSpPr txBox="1">
            <a:spLocks/>
          </p:cNvSpPr>
          <p:nvPr/>
        </p:nvSpPr>
        <p:spPr>
          <a:xfrm>
            <a:off x="611187" y="194305"/>
            <a:ext cx="10966450" cy="1141412"/>
          </a:xfrm>
          <a:prstGeom prst="rect">
            <a:avLst/>
          </a:prstGeom>
        </p:spPr>
        <p:txBody>
          <a:bodyPr lIns="91440" tIns="45720" rIns="91440" bIns="45720" anchor="t"/>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a:defRPr/>
            </a:pPr>
            <a:r>
              <a:rPr lang="nl-NL" altLang="nl-NL" b="1" dirty="0" err="1">
                <a:latin typeface="Georgia"/>
              </a:rPr>
              <a:t>Vzr</a:t>
            </a:r>
            <a:r>
              <a:rPr lang="nl-NL" altLang="nl-NL" b="1" dirty="0">
                <a:latin typeface="Georgia"/>
              </a:rPr>
              <a:t>. Rb. </a:t>
            </a:r>
            <a:r>
              <a:rPr kumimoji="0" lang="nl-NL" altLang="nl-NL" sz="4000" b="1" i="0" u="none" strike="noStrike" kern="1200" cap="none" spc="0" normalizeH="0" baseline="0" noProof="0" dirty="0">
                <a:ln>
                  <a:noFill/>
                </a:ln>
                <a:solidFill>
                  <a:srgbClr val="000000"/>
                </a:solidFill>
                <a:effectLst/>
                <a:uLnTx/>
                <a:uFillTx/>
                <a:latin typeface="Georgia"/>
                <a:ea typeface="+mj-ea"/>
                <a:cs typeface="+mj-cs"/>
              </a:rPr>
              <a:t>Amsterdam 2 mei 2025</a:t>
            </a:r>
          </a:p>
          <a:p>
            <a:pPr>
              <a:defRPr/>
            </a:pPr>
            <a:r>
              <a:rPr lang="nl-NL" sz="2800" b="1" kern="0" dirty="0"/>
              <a:t>TPC/Salesforce</a:t>
            </a:r>
            <a:endParaRPr kumimoji="0" lang="nl-NL" altLang="nl-NL" sz="2800" b="1" i="0" u="none" strike="noStrike" kern="1200" cap="none" spc="0" normalizeH="0" baseline="0" noProof="0" dirty="0">
              <a:ln>
                <a:noFill/>
              </a:ln>
              <a:solidFill>
                <a:srgbClr val="000000"/>
              </a:solidFill>
              <a:effectLst/>
              <a:uLnTx/>
              <a:uFillTx/>
              <a:latin typeface="Georgia"/>
              <a:ea typeface="+mj-ea"/>
              <a:cs typeface="+mj-cs"/>
            </a:endParaRPr>
          </a:p>
          <a:p>
            <a:pPr marL="0" marR="0" lvl="0" indent="0" algn="ctr"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nl-NL" sz="4000" b="0" i="0" u="none" strike="noStrike" kern="0" cap="none" spc="0" normalizeH="0" baseline="0" noProof="0" dirty="0">
              <a:ln>
                <a:noFill/>
              </a:ln>
              <a:solidFill>
                <a:srgbClr val="000000"/>
              </a:solidFill>
              <a:effectLst/>
              <a:uLnTx/>
              <a:uFillTx/>
              <a:latin typeface="Georgia"/>
              <a:ea typeface="+mj-ea"/>
              <a:cs typeface="+mj-cs"/>
            </a:endParaRPr>
          </a:p>
        </p:txBody>
      </p:sp>
      <p:sp>
        <p:nvSpPr>
          <p:cNvPr id="9220" name="Tijdelijke aanduiding voor inhoud 2">
            <a:extLst>
              <a:ext uri="{FF2B5EF4-FFF2-40B4-BE49-F238E27FC236}">
                <a16:creationId xmlns:a16="http://schemas.microsoft.com/office/drawing/2014/main" id="{E59AA9CC-C272-3C3D-64EC-FB1D9A576498}"/>
              </a:ext>
            </a:extLst>
          </p:cNvPr>
          <p:cNvSpPr txBox="1">
            <a:spLocks noChangeArrowheads="1"/>
          </p:cNvSpPr>
          <p:nvPr/>
        </p:nvSpPr>
        <p:spPr bwMode="auto">
          <a:xfrm>
            <a:off x="1729681" y="1052677"/>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342900" marR="0" lvl="0" indent="-3429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endParaRPr kumimoji="0" lang="nl-NL" altLang="nl-NL" sz="2400" b="0"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a:buFont typeface="Arial" panose="020B0604020202020204" pitchFamily="34" charset="0"/>
              <a:buChar char="•"/>
            </a:pPr>
            <a:r>
              <a:rPr lang="nl-NL" sz="2800" dirty="0">
                <a:latin typeface="Georgia"/>
                <a:cs typeface="Arial Unicode MS"/>
              </a:rPr>
              <a:t>Eerste (WAMCA-)zaak waarin bewijsbehoud en inzage via nieuw bewijsrecht worden afgedwongen (</a:t>
            </a:r>
            <a:r>
              <a:rPr lang="nl-NL" sz="2800" dirty="0" err="1">
                <a:latin typeface="Georgia"/>
                <a:cs typeface="Arial Unicode MS"/>
              </a:rPr>
              <a:t>r.o.</a:t>
            </a:r>
            <a:r>
              <a:rPr lang="nl-NL" sz="2800" dirty="0">
                <a:latin typeface="Georgia"/>
                <a:cs typeface="Arial Unicode MS"/>
              </a:rPr>
              <a:t> 4.12 e.v.).</a:t>
            </a:r>
            <a:endParaRPr lang="nl-NL" altLang="nl-NL" sz="2800" b="0" i="0" u="none" strike="noStrike" kern="1200" cap="none" spc="0" normalizeH="0" baseline="0" noProof="0" dirty="0">
              <a:ln>
                <a:noFill/>
              </a:ln>
              <a:solidFill>
                <a:srgbClr val="000000"/>
              </a:solidFill>
              <a:effectLst/>
              <a:uLnTx/>
              <a:uFillTx/>
              <a:latin typeface="Georgia"/>
              <a:cs typeface="Arial Unicode MS"/>
            </a:endParaRPr>
          </a:p>
          <a:p>
            <a:pPr lvl="0">
              <a:buFont typeface="Arial" panose="020B0604020202020204" pitchFamily="34" charset="0"/>
              <a:buChar char="•"/>
            </a:pPr>
            <a:r>
              <a:rPr lang="nl-NL" sz="2800" dirty="0">
                <a:latin typeface="Georgia"/>
                <a:cs typeface="Arial Unicode MS"/>
              </a:rPr>
              <a:t>Salesforce beëindigde </a:t>
            </a:r>
            <a:r>
              <a:rPr lang="nl-NL" sz="2800" dirty="0" err="1">
                <a:latin typeface="Georgia"/>
                <a:cs typeface="Arial Unicode MS"/>
              </a:rPr>
              <a:t>Audience</a:t>
            </a:r>
            <a:r>
              <a:rPr lang="nl-NL" sz="2800" dirty="0">
                <a:latin typeface="Georgia"/>
                <a:cs typeface="Arial Unicode MS"/>
              </a:rPr>
              <a:t> Studio maar weigerde duidelijkheid over data (</a:t>
            </a:r>
            <a:r>
              <a:rPr lang="nl-NL" sz="2800" dirty="0" err="1">
                <a:latin typeface="Georgia"/>
                <a:cs typeface="Arial Unicode MS"/>
              </a:rPr>
              <a:t>r.o.</a:t>
            </a:r>
            <a:r>
              <a:rPr lang="nl-NL" sz="2800" dirty="0">
                <a:latin typeface="Georgia"/>
                <a:cs typeface="Arial Unicode MS"/>
              </a:rPr>
              <a:t> 4.7).</a:t>
            </a:r>
          </a:p>
          <a:p>
            <a:pPr lvl="0">
              <a:buFont typeface="Arial" panose="020B0604020202020204" pitchFamily="34" charset="0"/>
              <a:buChar char="•"/>
            </a:pPr>
            <a:r>
              <a:rPr lang="nl-NL" sz="2800" dirty="0">
                <a:latin typeface="Georgia"/>
                <a:cs typeface="Arial Unicode MS"/>
              </a:rPr>
              <a:t>Opgaveplicht: binnen 2 weken klantgegevens van </a:t>
            </a:r>
            <a:r>
              <a:rPr lang="nl-NL" sz="2800" dirty="0" err="1">
                <a:latin typeface="Georgia"/>
                <a:cs typeface="Arial Unicode MS"/>
              </a:rPr>
              <a:t>Audience</a:t>
            </a:r>
            <a:r>
              <a:rPr lang="nl-NL" sz="2800" dirty="0">
                <a:latin typeface="Georgia"/>
                <a:cs typeface="Arial Unicode MS"/>
              </a:rPr>
              <a:t> Studio verstrekken (</a:t>
            </a:r>
            <a:r>
              <a:rPr lang="nl-NL" sz="2800" dirty="0" err="1">
                <a:latin typeface="Georgia"/>
                <a:cs typeface="Arial Unicode MS"/>
              </a:rPr>
              <a:t>r.o.</a:t>
            </a:r>
            <a:r>
              <a:rPr lang="nl-NL" sz="2800" dirty="0">
                <a:latin typeface="Georgia"/>
                <a:cs typeface="Arial Unicode MS"/>
              </a:rPr>
              <a:t> 5.2).</a:t>
            </a:r>
          </a:p>
          <a:p>
            <a:pPr lvl="0">
              <a:buFont typeface="Arial" panose="020B0604020202020204" pitchFamily="34" charset="0"/>
              <a:buChar char="•"/>
            </a:pPr>
            <a:r>
              <a:rPr kumimoji="0" lang="nl-NL" altLang="nl-NL" sz="2800" b="0" i="0" u="none" strike="noStrike" kern="1200" cap="none" spc="0" normalizeH="0" baseline="0" noProof="0" dirty="0">
                <a:ln>
                  <a:noFill/>
                </a:ln>
                <a:solidFill>
                  <a:srgbClr val="000000"/>
                </a:solidFill>
                <a:effectLst/>
                <a:uLnTx/>
                <a:uFillTx/>
                <a:latin typeface="Georgia"/>
                <a:cs typeface="Arial Unicode MS"/>
              </a:rPr>
              <a:t>Nieuwe mogelijkheden voor collectieve acties.</a:t>
            </a:r>
            <a:endParaRPr lang="nl-NL" altLang="nl-NL" sz="2800" b="0" i="0" u="none" strike="noStrike" kern="1200" cap="none" spc="0" normalizeH="0" baseline="0" noProof="0" dirty="0">
              <a:ln>
                <a:noFill/>
              </a:ln>
              <a:solidFill>
                <a:srgbClr val="000000"/>
              </a:solidFill>
              <a:effectLst/>
              <a:uLnTx/>
              <a:uFillTx/>
              <a:latin typeface="Georgia"/>
              <a:cs typeface="Arial Unicode MS"/>
            </a:endParaRPr>
          </a:p>
          <a:p>
            <a:pPr marL="0" indent="0"/>
            <a:r>
              <a:rPr lang="nl-NL" sz="1600" b="1" dirty="0">
                <a:solidFill>
                  <a:srgbClr val="535353"/>
                </a:solidFill>
                <a:highlight>
                  <a:srgbClr val="FFFF00"/>
                </a:highlight>
                <a:latin typeface="Georgia"/>
                <a:cs typeface="Arial Unicode MS"/>
              </a:rPr>
              <a:t>Deze gegevens spelen een belangrijke rol in de rechtszaak die TPC namens internetgebruikers tegen Salesforce heeft aangespannen.</a:t>
            </a:r>
            <a:r>
              <a:rPr lang="nl-NL" sz="1500" b="1" dirty="0">
                <a:solidFill>
                  <a:srgbClr val="535353"/>
                </a:solidFill>
                <a:highlight>
                  <a:srgbClr val="FFFF00"/>
                </a:highlight>
                <a:latin typeface="Georgia"/>
                <a:cs typeface="Arial Unicode MS"/>
              </a:rPr>
              <a:t> </a:t>
            </a:r>
            <a:endParaRPr lang="nl-NL" altLang="nl-NL" sz="2800" dirty="0">
              <a:highlight>
                <a:srgbClr val="FFFF00"/>
              </a:highlight>
              <a:latin typeface="Georgia"/>
              <a:cs typeface="Arial Unicode MS"/>
            </a:endParaRPr>
          </a:p>
        </p:txBody>
      </p:sp>
      <p:pic>
        <p:nvPicPr>
          <p:cNvPr id="3" name="Picture 2" descr="S:\bB - Administratie\Website\Vormgeving\Illustraties transparant\boek_01.png">
            <a:extLst>
              <a:ext uri="{FF2B5EF4-FFF2-40B4-BE49-F238E27FC236}">
                <a16:creationId xmlns:a16="http://schemas.microsoft.com/office/drawing/2014/main" id="{BB05BF39-042A-8937-B032-E31270EFB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2105" y="1946736"/>
            <a:ext cx="2511904" cy="171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2979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619AF95A-CE74-7F84-9846-5EF30D487D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951DD3-1D13-AAD5-91D6-1847B9CBAEB5}"/>
              </a:ext>
            </a:extLst>
          </p:cNvPr>
          <p:cNvSpPr>
            <a:spLocks noGrp="1"/>
          </p:cNvSpPr>
          <p:nvPr>
            <p:ph type="title"/>
          </p:nvPr>
        </p:nvSpPr>
        <p:spPr>
          <a:xfrm>
            <a:off x="609600" y="273050"/>
            <a:ext cx="10966450" cy="1141413"/>
          </a:xfrm>
        </p:spPr>
        <p:txBody>
          <a:bodyPr/>
          <a:lstStyle/>
          <a:p>
            <a:r>
              <a:rPr lang="nl-NL" b="1" dirty="0"/>
              <a:t>Rb. Rotterdam 23 juli 2025 </a:t>
            </a:r>
            <a:br>
              <a:rPr lang="nl-NL" b="1" dirty="0"/>
            </a:br>
            <a:r>
              <a:rPr lang="nl-NL" sz="2800" b="1" dirty="0"/>
              <a:t>SDBN/Amazon, prejudiciële vragen</a:t>
            </a:r>
            <a:endParaRPr lang="en-US" sz="2800" dirty="0"/>
          </a:p>
        </p:txBody>
      </p:sp>
      <p:sp>
        <p:nvSpPr>
          <p:cNvPr id="5" name="Tijdelijke aanduiding voor inhoud 2">
            <a:extLst>
              <a:ext uri="{FF2B5EF4-FFF2-40B4-BE49-F238E27FC236}">
                <a16:creationId xmlns:a16="http://schemas.microsoft.com/office/drawing/2014/main" id="{1F08D0B4-8AEC-0858-1BE8-99D5866C3BD5}"/>
              </a:ext>
            </a:extLst>
          </p:cNvPr>
          <p:cNvSpPr txBox="1">
            <a:spLocks noChangeArrowheads="1"/>
          </p:cNvSpPr>
          <p:nvPr/>
        </p:nvSpPr>
        <p:spPr bwMode="auto">
          <a:xfrm>
            <a:off x="1329723" y="1714094"/>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lvl="0">
              <a:buFont typeface="Arial" panose="020B0604020202020204" pitchFamily="34" charset="0"/>
              <a:buChar char="•"/>
              <a:defRPr/>
            </a:pPr>
            <a:r>
              <a:rPr lang="nl-NL" altLang="nl-NL" sz="2800" dirty="0">
                <a:latin typeface="Georgia"/>
                <a:cs typeface="Arial Unicode MS"/>
              </a:rPr>
              <a:t>Stichting Data Bescherming Nederland treedt op als belangenorganisatie Amazon-accounthouders in Nederland.</a:t>
            </a:r>
          </a:p>
          <a:p>
            <a:pPr lvl="0">
              <a:buFont typeface="Arial" panose="020B0604020202020204" pitchFamily="34" charset="0"/>
              <a:buChar char="•"/>
              <a:defRPr/>
            </a:pPr>
            <a:r>
              <a:rPr lang="nl-NL" altLang="nl-NL" sz="2800" dirty="0">
                <a:latin typeface="Georgia"/>
                <a:cs typeface="Arial Unicode MS"/>
              </a:rPr>
              <a:t>SDBN spant collectieve actie tegen Amazon wegens inbreuk op privacy en gegevensbescherming (</a:t>
            </a:r>
            <a:r>
              <a:rPr lang="nl-NL" altLang="nl-NL" sz="2800" dirty="0" err="1">
                <a:latin typeface="Georgia"/>
                <a:cs typeface="Arial Unicode MS"/>
              </a:rPr>
              <a:t>r.o.</a:t>
            </a:r>
            <a:r>
              <a:rPr lang="nl-NL" altLang="nl-NL" sz="2800" dirty="0">
                <a:latin typeface="Georgia"/>
                <a:cs typeface="Arial Unicode MS"/>
              </a:rPr>
              <a:t> 3.7). </a:t>
            </a:r>
          </a:p>
          <a:p>
            <a:pPr>
              <a:buFont typeface="Arial" panose="020B0604020202020204" pitchFamily="34" charset="0"/>
              <a:buChar char="•"/>
              <a:defRPr/>
            </a:pPr>
            <a:r>
              <a:rPr lang="nl-NL" altLang="nl-NL" sz="2800" dirty="0">
                <a:latin typeface="Georgia"/>
                <a:cs typeface="Arial Unicode MS"/>
              </a:rPr>
              <a:t>Rb. Rotterdam stelt prejudiciële vragen, o.a.: </a:t>
            </a:r>
          </a:p>
          <a:p>
            <a:pPr marL="800100" lvl="1" indent="-342900">
              <a:buFont typeface="Courier New" panose="020B0604020202020204" pitchFamily="34" charset="0"/>
              <a:buChar char="o"/>
              <a:defRPr/>
            </a:pPr>
            <a:r>
              <a:rPr lang="nl-NL" altLang="nl-NL" sz="2000" dirty="0">
                <a:latin typeface="Georgia"/>
                <a:cs typeface="Arial Unicode MS"/>
              </a:rPr>
              <a:t>Mag Nederland strengere ontvankelijkheidseisen stellen dan de AVG? (</a:t>
            </a:r>
            <a:r>
              <a:rPr lang="nl-NL" altLang="nl-NL" sz="2000" dirty="0" err="1">
                <a:latin typeface="Georgia"/>
                <a:cs typeface="Arial Unicode MS"/>
              </a:rPr>
              <a:t>r.o.</a:t>
            </a:r>
            <a:r>
              <a:rPr lang="nl-NL" altLang="nl-NL" sz="2000" dirty="0">
                <a:latin typeface="Georgia"/>
                <a:cs typeface="Arial Unicode MS"/>
              </a:rPr>
              <a:t> 7, vragen 1-2);</a:t>
            </a:r>
            <a:endParaRPr lang="nl-NL" sz="2000" dirty="0"/>
          </a:p>
          <a:p>
            <a:pPr lvl="1">
              <a:buFont typeface="Courier New" panose="02020603050405020304" pitchFamily="18" charset="0"/>
              <a:buChar char="o"/>
              <a:defRPr/>
            </a:pPr>
            <a:r>
              <a:rPr lang="nl-NL" altLang="nl-NL" sz="2000" dirty="0">
                <a:highlight>
                  <a:srgbClr val="FFFF00"/>
                </a:highlight>
                <a:latin typeface="Georgia"/>
                <a:cs typeface="Arial Unicode MS"/>
              </a:rPr>
              <a:t>Staat de art. 80 lid 2 AVG toe dat een stichting zonder opdracht van betrokkenen schadevergoeding vordert? (</a:t>
            </a:r>
            <a:r>
              <a:rPr lang="nl-NL" altLang="nl-NL" sz="2000" dirty="0" err="1">
                <a:highlight>
                  <a:srgbClr val="FFFF00"/>
                </a:highlight>
                <a:latin typeface="Georgia"/>
                <a:cs typeface="Arial Unicode MS"/>
              </a:rPr>
              <a:t>r.o.</a:t>
            </a:r>
            <a:r>
              <a:rPr lang="nl-NL" altLang="nl-NL" sz="2000" dirty="0">
                <a:highlight>
                  <a:srgbClr val="FFFF00"/>
                </a:highlight>
                <a:latin typeface="Georgia"/>
                <a:cs typeface="Arial Unicode MS"/>
              </a:rPr>
              <a:t> 7, vragen 3-5). </a:t>
            </a:r>
          </a:p>
        </p:txBody>
      </p:sp>
      <p:pic>
        <p:nvPicPr>
          <p:cNvPr id="11270" name="Picture 2" descr="\\st07\hosting$\Brandeis\Data\bB - Administratie\Communicatie\Huisstijl\Vormgeving\Illustraties Gino transparant\bolhoed_01.png">
            <a:extLst>
              <a:ext uri="{FF2B5EF4-FFF2-40B4-BE49-F238E27FC236}">
                <a16:creationId xmlns:a16="http://schemas.microsoft.com/office/drawing/2014/main" id="{3403579A-12B6-9ABA-5488-4A7ED7B8E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5188" y="3212976"/>
            <a:ext cx="2067521" cy="244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7163FC28-839B-7EC4-A807-CA22B6EE8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86695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663870AC-EF2B-CA5C-D623-B92757CE30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6378B1-28A4-FA3A-0F15-FC7FA529C455}"/>
              </a:ext>
            </a:extLst>
          </p:cNvPr>
          <p:cNvSpPr>
            <a:spLocks noGrp="1"/>
          </p:cNvSpPr>
          <p:nvPr>
            <p:ph type="title"/>
          </p:nvPr>
        </p:nvSpPr>
        <p:spPr>
          <a:xfrm>
            <a:off x="609600" y="273050"/>
            <a:ext cx="10966450" cy="1141413"/>
          </a:xfrm>
        </p:spPr>
        <p:txBody>
          <a:bodyPr/>
          <a:lstStyle/>
          <a:p>
            <a:r>
              <a:rPr lang="nl-NL" b="1" dirty="0"/>
              <a:t>Hof Amsterdam 7 oktober 2025</a:t>
            </a:r>
            <a:br>
              <a:rPr lang="nl-NL" b="1" dirty="0"/>
            </a:br>
            <a:r>
              <a:rPr lang="nl-NL" sz="2800" b="1" dirty="0"/>
              <a:t>Stichting Massaschade en Consument/Tiktok</a:t>
            </a:r>
            <a:endParaRPr lang="en-US" sz="2800" dirty="0"/>
          </a:p>
        </p:txBody>
      </p:sp>
      <p:sp>
        <p:nvSpPr>
          <p:cNvPr id="5" name="Tijdelijke aanduiding voor inhoud 2">
            <a:extLst>
              <a:ext uri="{FF2B5EF4-FFF2-40B4-BE49-F238E27FC236}">
                <a16:creationId xmlns:a16="http://schemas.microsoft.com/office/drawing/2014/main" id="{84A6B5BD-A931-C595-C690-2167A9F60B8B}"/>
              </a:ext>
            </a:extLst>
          </p:cNvPr>
          <p:cNvSpPr txBox="1">
            <a:spLocks noChangeArrowheads="1"/>
          </p:cNvSpPr>
          <p:nvPr/>
        </p:nvSpPr>
        <p:spPr bwMode="auto">
          <a:xfrm>
            <a:off x="1879910" y="2039938"/>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342900" marR="0" lvl="0" indent="-3429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r>
              <a:rPr kumimoji="0" lang="nl-NL" altLang="nl-NL" sz="2400" b="0" i="0" u="none" strike="noStrike" kern="1200" cap="none" spc="0" normalizeH="0" baseline="0" noProof="0" dirty="0">
                <a:ln>
                  <a:noFill/>
                </a:ln>
                <a:solidFill>
                  <a:srgbClr val="000000"/>
                </a:solidFill>
                <a:effectLst/>
                <a:uLnTx/>
                <a:uFillTx/>
                <a:latin typeface="Georgia"/>
                <a:ea typeface="+mn-ea"/>
                <a:cs typeface="Arial Unicode MS"/>
              </a:rPr>
              <a:t>SMC start een collectieve actie tegen TikTok voor het in schenden van </a:t>
            </a:r>
          </a:p>
          <a:p>
            <a:pPr lvl="1" indent="-342900">
              <a:spcAft>
                <a:spcPts val="1288"/>
              </a:spcAft>
              <a:buFont typeface="Arial" panose="020B0604020202020204" pitchFamily="34" charset="0"/>
              <a:buChar char="•"/>
              <a:defRPr/>
            </a:pPr>
            <a:r>
              <a:rPr kumimoji="0" lang="nl-NL" altLang="nl-NL" sz="1800" b="0" i="0" u="none" strike="noStrike" kern="1200" cap="none" spc="0" normalizeH="0" baseline="0" noProof="0" dirty="0">
                <a:ln>
                  <a:noFill/>
                </a:ln>
                <a:solidFill>
                  <a:srgbClr val="000000"/>
                </a:solidFill>
                <a:effectLst/>
                <a:uLnTx/>
                <a:uFillTx/>
                <a:latin typeface="Georgia"/>
                <a:ea typeface="+mn-ea"/>
                <a:cs typeface="Arial Unicode MS"/>
              </a:rPr>
              <a:t>fundamentele kinderrechten, </a:t>
            </a:r>
          </a:p>
          <a:p>
            <a:pPr lvl="1" indent="-342900">
              <a:spcAft>
                <a:spcPts val="1288"/>
              </a:spcAft>
              <a:buFont typeface="Arial" panose="020B0604020202020204" pitchFamily="34" charset="0"/>
              <a:buChar char="•"/>
              <a:defRPr/>
            </a:pPr>
            <a:r>
              <a:rPr kumimoji="0" lang="nl-NL" altLang="nl-NL" sz="1800" b="0" i="0" u="none" strike="noStrike" kern="1200" cap="none" spc="0" normalizeH="0" baseline="0" noProof="0" dirty="0">
                <a:ln>
                  <a:noFill/>
                </a:ln>
                <a:solidFill>
                  <a:srgbClr val="000000"/>
                </a:solidFill>
                <a:effectLst/>
                <a:uLnTx/>
                <a:uFillTx/>
                <a:latin typeface="Georgia"/>
                <a:ea typeface="+mn-ea"/>
                <a:cs typeface="Arial Unicode MS"/>
              </a:rPr>
              <a:t>diverse verplichtingen uit de AVG, de Telecommunicatiewet, de Mediawet en uit het consumentenrecht. </a:t>
            </a:r>
          </a:p>
          <a:p>
            <a:pPr>
              <a:buFont typeface="Arial" panose="020B0604020202020204" pitchFamily="34" charset="0"/>
              <a:buChar char="•"/>
              <a:defRPr/>
            </a:pPr>
            <a:r>
              <a:rPr lang="nl-NL" altLang="nl-NL" sz="2400" dirty="0">
                <a:latin typeface="Georgia"/>
                <a:cs typeface="Arial Unicode MS"/>
              </a:rPr>
              <a:t>SMC vordert immateriële schade (€1.250-€1.750 per gebruiker)</a:t>
            </a:r>
          </a:p>
          <a:p>
            <a:pPr>
              <a:buFont typeface="Arial" panose="020B0604020202020204" pitchFamily="34" charset="0"/>
              <a:buChar char="•"/>
              <a:defRPr/>
            </a:pPr>
            <a:r>
              <a:rPr lang="nl-NL" altLang="nl-NL" sz="2400" dirty="0">
                <a:latin typeface="Georgia"/>
                <a:cs typeface="Arial Unicode MS"/>
              </a:rPr>
              <a:t>Rechtbank: Enkel materiële schade toelaatbaar</a:t>
            </a:r>
          </a:p>
          <a:p>
            <a:pPr>
              <a:buFont typeface="Arial" panose="020B0604020202020204" pitchFamily="34" charset="0"/>
              <a:buChar char="•"/>
              <a:defRPr/>
            </a:pPr>
            <a:r>
              <a:rPr lang="nl-NL" altLang="nl-NL" sz="2400" dirty="0">
                <a:latin typeface="Georgia"/>
                <a:cs typeface="Arial Unicode MS"/>
              </a:rPr>
              <a:t>Hof: Ook immateriële schade toelaatbaar.</a:t>
            </a:r>
            <a:endParaRPr kumimoji="0" lang="nl-NL" altLang="nl-NL" sz="2400" b="0" i="0" u="none" strike="noStrike" kern="1200" cap="none" spc="0" normalizeH="0" baseline="0" noProof="0" dirty="0">
              <a:ln>
                <a:noFill/>
              </a:ln>
              <a:solidFill>
                <a:srgbClr val="000000"/>
              </a:solidFill>
              <a:effectLst/>
              <a:uLnTx/>
              <a:uFillTx/>
              <a:latin typeface="Georgia"/>
              <a:ea typeface="+mn-ea"/>
              <a:cs typeface="Arial Unicode MS"/>
            </a:endParaRPr>
          </a:p>
        </p:txBody>
      </p:sp>
      <p:pic>
        <p:nvPicPr>
          <p:cNvPr id="3" name="Picture 3">
            <a:extLst>
              <a:ext uri="{FF2B5EF4-FFF2-40B4-BE49-F238E27FC236}">
                <a16:creationId xmlns:a16="http://schemas.microsoft.com/office/drawing/2014/main" id="{D1BA8846-D4D4-ADC8-7372-F339B0091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07144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24812560-F0A6-E4A0-41D3-52537B978B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93BAC2-764E-7D4A-DA87-9F0BE75AFD2C}"/>
              </a:ext>
            </a:extLst>
          </p:cNvPr>
          <p:cNvSpPr>
            <a:spLocks noGrp="1"/>
          </p:cNvSpPr>
          <p:nvPr>
            <p:ph type="title"/>
          </p:nvPr>
        </p:nvSpPr>
        <p:spPr>
          <a:xfrm>
            <a:off x="581025" y="2858293"/>
            <a:ext cx="5910263" cy="1141413"/>
          </a:xfrm>
        </p:spPr>
        <p:txBody>
          <a:bodyPr/>
          <a:lstStyle/>
          <a:p>
            <a:r>
              <a:rPr lang="nl-NL" b="1" dirty="0"/>
              <a:t>2. DMA &amp; DSA</a:t>
            </a:r>
            <a:endParaRPr lang="en-US" sz="2800" dirty="0"/>
          </a:p>
        </p:txBody>
      </p:sp>
      <p:pic>
        <p:nvPicPr>
          <p:cNvPr id="3" name="Picture 3">
            <a:extLst>
              <a:ext uri="{FF2B5EF4-FFF2-40B4-BE49-F238E27FC236}">
                <a16:creationId xmlns:a16="http://schemas.microsoft.com/office/drawing/2014/main" id="{24FC5025-FFE7-6D60-64CC-4F17B8E4B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4">
            <a:extLst>
              <a:ext uri="{FF2B5EF4-FFF2-40B4-BE49-F238E27FC236}">
                <a16:creationId xmlns:a16="http://schemas.microsoft.com/office/drawing/2014/main" id="{73BE816D-5557-24BF-6D3F-5D0EF33910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37" b="3535"/>
          <a:stretch>
            <a:fillRect/>
          </a:stretch>
        </p:blipFill>
        <p:spPr bwMode="auto">
          <a:xfrm>
            <a:off x="6902932" y="164194"/>
            <a:ext cx="3404394" cy="652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9149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D128C-6966-0ECD-3D3C-AF64960D3D27}"/>
              </a:ext>
            </a:extLst>
          </p:cNvPr>
          <p:cNvSpPr>
            <a:spLocks noGrp="1"/>
          </p:cNvSpPr>
          <p:nvPr>
            <p:ph type="title"/>
          </p:nvPr>
        </p:nvSpPr>
        <p:spPr/>
        <p:txBody>
          <a:bodyPr/>
          <a:lstStyle/>
          <a:p>
            <a:r>
              <a:rPr lang="nl-NL" dirty="0"/>
              <a:t>ACM, 15 september 2025, rondetafelgesprek</a:t>
            </a:r>
          </a:p>
        </p:txBody>
      </p:sp>
      <p:pic>
        <p:nvPicPr>
          <p:cNvPr id="6" name="Picture 3">
            <a:extLst>
              <a:ext uri="{FF2B5EF4-FFF2-40B4-BE49-F238E27FC236}">
                <a16:creationId xmlns:a16="http://schemas.microsoft.com/office/drawing/2014/main" id="{D521B773-C0BC-1778-3C46-47BF8603A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5877272"/>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fbeelding 3">
            <a:extLst>
              <a:ext uri="{FF2B5EF4-FFF2-40B4-BE49-F238E27FC236}">
                <a16:creationId xmlns:a16="http://schemas.microsoft.com/office/drawing/2014/main" id="{71114C96-5707-5A1F-46EF-27F82FFF53D7}"/>
              </a:ext>
            </a:extLst>
          </p:cNvPr>
          <p:cNvPicPr>
            <a:picLocks noChangeAspect="1"/>
          </p:cNvPicPr>
          <p:nvPr/>
        </p:nvPicPr>
        <p:blipFill>
          <a:blip r:embed="rId4"/>
          <a:stretch>
            <a:fillRect/>
          </a:stretch>
        </p:blipFill>
        <p:spPr>
          <a:xfrm>
            <a:off x="4902371" y="1368455"/>
            <a:ext cx="5565604" cy="4554826"/>
          </a:xfrm>
          <a:prstGeom prst="rect">
            <a:avLst/>
          </a:prstGeom>
        </p:spPr>
      </p:pic>
      <p:pic>
        <p:nvPicPr>
          <p:cNvPr id="8" name="Afbeelding 7">
            <a:extLst>
              <a:ext uri="{FF2B5EF4-FFF2-40B4-BE49-F238E27FC236}">
                <a16:creationId xmlns:a16="http://schemas.microsoft.com/office/drawing/2014/main" id="{A1C57047-67BD-3A98-8E88-E6D6937051F3}"/>
              </a:ext>
            </a:extLst>
          </p:cNvPr>
          <p:cNvPicPr>
            <a:picLocks noChangeAspect="1"/>
          </p:cNvPicPr>
          <p:nvPr/>
        </p:nvPicPr>
        <p:blipFill>
          <a:blip r:embed="rId5"/>
          <a:stretch>
            <a:fillRect/>
          </a:stretch>
        </p:blipFill>
        <p:spPr>
          <a:xfrm>
            <a:off x="2377000" y="1867049"/>
            <a:ext cx="4422092" cy="4717901"/>
          </a:xfrm>
          <a:prstGeom prst="rect">
            <a:avLst/>
          </a:prstGeom>
        </p:spPr>
      </p:pic>
    </p:spTree>
    <p:extLst>
      <p:ext uri="{BB962C8B-B14F-4D97-AF65-F5344CB8AC3E}">
        <p14:creationId xmlns:p14="http://schemas.microsoft.com/office/powerpoint/2010/main" val="680304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5F6D8518-CA9D-56BE-1C70-003EFA1047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E7B093-40E0-175C-77BE-589E82F950DD}"/>
              </a:ext>
            </a:extLst>
          </p:cNvPr>
          <p:cNvSpPr>
            <a:spLocks noGrp="1"/>
          </p:cNvSpPr>
          <p:nvPr>
            <p:ph type="title"/>
          </p:nvPr>
        </p:nvSpPr>
        <p:spPr>
          <a:xfrm>
            <a:off x="609600" y="273050"/>
            <a:ext cx="10966450" cy="1141413"/>
          </a:xfrm>
        </p:spPr>
        <p:txBody>
          <a:bodyPr/>
          <a:lstStyle/>
          <a:p>
            <a:r>
              <a:rPr lang="nl-NL" b="1" dirty="0"/>
              <a:t>Europese Commissie, 23 april 2025 </a:t>
            </a:r>
            <a:r>
              <a:rPr lang="nl-NL" sz="2800" b="1" dirty="0" err="1"/>
              <a:t>Meta’s</a:t>
            </a:r>
            <a:r>
              <a:rPr lang="nl-NL" sz="2800" b="1" dirty="0"/>
              <a:t> </a:t>
            </a:r>
            <a:r>
              <a:rPr lang="nl-NL" sz="2800" b="1" i="1" dirty="0" err="1"/>
              <a:t>Pay</a:t>
            </a:r>
            <a:r>
              <a:rPr lang="nl-NL" sz="2800" b="1" i="1" dirty="0"/>
              <a:t>-or-</a:t>
            </a:r>
            <a:r>
              <a:rPr lang="nl-NL" sz="2800" b="1" i="1" dirty="0" err="1"/>
              <a:t>okay</a:t>
            </a:r>
            <a:r>
              <a:rPr lang="nl-NL" sz="2800" b="1" dirty="0" err="1"/>
              <a:t>systeem</a:t>
            </a:r>
            <a:endParaRPr lang="en-US" sz="2800" dirty="0"/>
          </a:p>
        </p:txBody>
      </p:sp>
      <p:sp>
        <p:nvSpPr>
          <p:cNvPr id="5" name="Tijdelijke aanduiding voor inhoud 2">
            <a:extLst>
              <a:ext uri="{FF2B5EF4-FFF2-40B4-BE49-F238E27FC236}">
                <a16:creationId xmlns:a16="http://schemas.microsoft.com/office/drawing/2014/main" id="{386B0C61-C825-578A-11EE-FD06A975D089}"/>
              </a:ext>
            </a:extLst>
          </p:cNvPr>
          <p:cNvSpPr txBox="1">
            <a:spLocks noChangeArrowheads="1"/>
          </p:cNvSpPr>
          <p:nvPr/>
        </p:nvSpPr>
        <p:spPr bwMode="auto">
          <a:xfrm>
            <a:off x="1881497" y="1500188"/>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342900" marR="0" lvl="0" indent="-3429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endParaRPr kumimoji="0" lang="nl-NL" altLang="nl-NL" sz="2000" b="0" i="0" u="none" strike="noStrike" kern="1200" cap="none" spc="0" normalizeH="0" baseline="0" noProof="0" dirty="0">
              <a:ln>
                <a:noFill/>
              </a:ln>
              <a:solidFill>
                <a:srgbClr val="000000"/>
              </a:solidFill>
              <a:effectLst/>
              <a:uLnTx/>
              <a:uFillTx/>
              <a:latin typeface="Georgia"/>
              <a:ea typeface="+mn-ea"/>
              <a:cs typeface="Arial Unicode MS"/>
            </a:endParaRPr>
          </a:p>
        </p:txBody>
      </p:sp>
      <p:pic>
        <p:nvPicPr>
          <p:cNvPr id="3" name="Picture 3">
            <a:extLst>
              <a:ext uri="{FF2B5EF4-FFF2-40B4-BE49-F238E27FC236}">
                <a16:creationId xmlns:a16="http://schemas.microsoft.com/office/drawing/2014/main" id="{18AD0172-BF98-3C0A-60E9-5359CAB37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jdelijke aanduiding voor inhoud 2">
            <a:extLst>
              <a:ext uri="{FF2B5EF4-FFF2-40B4-BE49-F238E27FC236}">
                <a16:creationId xmlns:a16="http://schemas.microsoft.com/office/drawing/2014/main" id="{095F9B1E-8814-4AC5-9ABC-10B27821BF97}"/>
              </a:ext>
            </a:extLst>
          </p:cNvPr>
          <p:cNvSpPr txBox="1">
            <a:spLocks noChangeArrowheads="1"/>
          </p:cNvSpPr>
          <p:nvPr/>
        </p:nvSpPr>
        <p:spPr bwMode="auto">
          <a:xfrm>
            <a:off x="1879910" y="1544638"/>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lvl="0">
              <a:buFont typeface="Arial" panose="020B0604020202020204" pitchFamily="34" charset="0"/>
              <a:buChar char="•"/>
              <a:defRPr/>
            </a:pPr>
            <a:endParaRPr lang="nl-NL" dirty="0"/>
          </a:p>
          <a:p>
            <a:pPr lvl="0">
              <a:buFont typeface="Arial" panose="020B0604020202020204" pitchFamily="34" charset="0"/>
              <a:buChar char="•"/>
              <a:defRPr/>
            </a:pPr>
            <a:r>
              <a:rPr lang="nl-NL" dirty="0"/>
              <a:t>DMA-schending</a:t>
            </a:r>
          </a:p>
          <a:p>
            <a:pPr lvl="1">
              <a:buFont typeface="Arial" panose="020B0604020202020204" pitchFamily="34" charset="0"/>
              <a:buChar char="•"/>
              <a:defRPr/>
            </a:pPr>
            <a:r>
              <a:rPr lang="nl-NL" dirty="0"/>
              <a:t>Meta biedt geen </a:t>
            </a:r>
            <a:r>
              <a:rPr lang="nl-NL" i="1" dirty="0"/>
              <a:t>gelijkwaardig, minder-</a:t>
            </a:r>
            <a:r>
              <a:rPr lang="nl-NL" i="1" dirty="0" err="1"/>
              <a:t>datagedreven</a:t>
            </a:r>
            <a:r>
              <a:rPr lang="nl-NL" i="1" dirty="0"/>
              <a:t> alternatief.</a:t>
            </a:r>
          </a:p>
          <a:p>
            <a:pPr lvl="1">
              <a:buFont typeface="Arial" panose="020B0604020202020204" pitchFamily="34" charset="0"/>
              <a:buChar char="•"/>
              <a:defRPr/>
            </a:pPr>
            <a:r>
              <a:rPr lang="nl-NL" dirty="0"/>
              <a:t>Meta frustreert </a:t>
            </a:r>
            <a:r>
              <a:rPr lang="nl-NL" u="sng" dirty="0"/>
              <a:t>vrije</a:t>
            </a:r>
            <a:r>
              <a:rPr lang="nl-NL" dirty="0"/>
              <a:t> toestemming van EU-gebruiker voor datacombinatie voor advertenties.</a:t>
            </a:r>
          </a:p>
          <a:p>
            <a:pPr>
              <a:buFont typeface="Arial" panose="020B0604020202020204" pitchFamily="34" charset="0"/>
              <a:buChar char="•"/>
              <a:defRPr/>
            </a:pPr>
            <a:r>
              <a:rPr lang="nl-NL" dirty="0"/>
              <a:t>Boete: € 200 miljoen</a:t>
            </a:r>
          </a:p>
          <a:p>
            <a:pPr lvl="0">
              <a:buFont typeface="Arial" panose="020B0604020202020204" pitchFamily="34" charset="0"/>
              <a:buChar char="•"/>
              <a:defRPr/>
            </a:pPr>
            <a:endParaRPr kumimoji="0" lang="nl-NL" altLang="nl-NL" sz="2000" b="0" i="0" u="none" strike="noStrike" kern="1200" cap="none" spc="0" normalizeH="0" baseline="0" noProof="0" dirty="0">
              <a:ln>
                <a:noFill/>
              </a:ln>
              <a:solidFill>
                <a:srgbClr val="000000"/>
              </a:solidFill>
              <a:effectLst/>
              <a:uLnTx/>
              <a:uFillTx/>
              <a:latin typeface="Georgia"/>
              <a:ea typeface="+mn-ea"/>
              <a:cs typeface="Arial Unicode MS"/>
            </a:endParaRPr>
          </a:p>
        </p:txBody>
      </p:sp>
      <p:pic>
        <p:nvPicPr>
          <p:cNvPr id="7" name="Picture 4" descr="S:\bB - Administratie\Communicatie\Website\Vormgeving\Illustraties Gino transparant\cursur.png">
            <a:extLst>
              <a:ext uri="{FF2B5EF4-FFF2-40B4-BE49-F238E27FC236}">
                <a16:creationId xmlns:a16="http://schemas.microsoft.com/office/drawing/2014/main" id="{E92C8092-E5F4-58BC-5CF4-9B359024B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7675" y="4160838"/>
            <a:ext cx="19145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3393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6F2EC593-145A-F522-0BE8-C2F560C714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F79ABD-2CFD-148B-9AA9-434B18B5987B}"/>
              </a:ext>
            </a:extLst>
          </p:cNvPr>
          <p:cNvSpPr>
            <a:spLocks noGrp="1"/>
          </p:cNvSpPr>
          <p:nvPr>
            <p:ph type="title"/>
          </p:nvPr>
        </p:nvSpPr>
        <p:spPr>
          <a:xfrm>
            <a:off x="609600" y="273050"/>
            <a:ext cx="10966450" cy="1141413"/>
          </a:xfrm>
        </p:spPr>
        <p:txBody>
          <a:bodyPr/>
          <a:lstStyle/>
          <a:p>
            <a:r>
              <a:rPr lang="nl-NL" b="1" dirty="0"/>
              <a:t>Europese Commissie, 23 april 2025 </a:t>
            </a:r>
            <a:r>
              <a:rPr lang="nl-NL" sz="2800" b="1" dirty="0" err="1"/>
              <a:t>Meta’s</a:t>
            </a:r>
            <a:r>
              <a:rPr lang="nl-NL" sz="2800" b="1" dirty="0"/>
              <a:t> </a:t>
            </a:r>
            <a:r>
              <a:rPr lang="nl-NL" sz="2800" b="1" i="1" dirty="0" err="1"/>
              <a:t>Pay</a:t>
            </a:r>
            <a:r>
              <a:rPr lang="nl-NL" sz="2800" b="1" i="1" dirty="0"/>
              <a:t>-or-</a:t>
            </a:r>
            <a:r>
              <a:rPr lang="nl-NL" sz="2800" b="1" i="1" dirty="0" err="1"/>
              <a:t>okay</a:t>
            </a:r>
            <a:r>
              <a:rPr lang="nl-NL" sz="2800" b="1" dirty="0" err="1"/>
              <a:t>systeem</a:t>
            </a:r>
            <a:endParaRPr lang="en-US" sz="2800" dirty="0"/>
          </a:p>
        </p:txBody>
      </p:sp>
      <p:sp>
        <p:nvSpPr>
          <p:cNvPr id="5" name="Tijdelijke aanduiding voor inhoud 2">
            <a:extLst>
              <a:ext uri="{FF2B5EF4-FFF2-40B4-BE49-F238E27FC236}">
                <a16:creationId xmlns:a16="http://schemas.microsoft.com/office/drawing/2014/main" id="{0ECA976E-F67B-7D1E-99BE-F4D3ADE7D6DE}"/>
              </a:ext>
            </a:extLst>
          </p:cNvPr>
          <p:cNvSpPr txBox="1">
            <a:spLocks noChangeArrowheads="1"/>
          </p:cNvSpPr>
          <p:nvPr/>
        </p:nvSpPr>
        <p:spPr bwMode="auto">
          <a:xfrm>
            <a:off x="1881497" y="1500188"/>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342900" marR="0" lvl="0" indent="-3429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endParaRPr kumimoji="0" lang="nl-NL" altLang="nl-NL" sz="2000" b="0" i="0" u="none" strike="noStrike" kern="1200" cap="none" spc="0" normalizeH="0" baseline="0" noProof="0" dirty="0">
              <a:ln>
                <a:noFill/>
              </a:ln>
              <a:solidFill>
                <a:srgbClr val="000000"/>
              </a:solidFill>
              <a:effectLst/>
              <a:uLnTx/>
              <a:uFillTx/>
              <a:latin typeface="Georgia"/>
              <a:ea typeface="+mn-ea"/>
              <a:cs typeface="Arial Unicode MS"/>
            </a:endParaRPr>
          </a:p>
        </p:txBody>
      </p:sp>
      <p:pic>
        <p:nvPicPr>
          <p:cNvPr id="3" name="Picture 3">
            <a:extLst>
              <a:ext uri="{FF2B5EF4-FFF2-40B4-BE49-F238E27FC236}">
                <a16:creationId xmlns:a16="http://schemas.microsoft.com/office/drawing/2014/main" id="{C8735656-3728-6286-A8DF-A071C19BD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Afbeelding 6">
            <a:extLst>
              <a:ext uri="{FF2B5EF4-FFF2-40B4-BE49-F238E27FC236}">
                <a16:creationId xmlns:a16="http://schemas.microsoft.com/office/drawing/2014/main" id="{225FAC92-23C5-4F63-DD10-6323CC33052C}"/>
              </a:ext>
            </a:extLst>
          </p:cNvPr>
          <p:cNvPicPr>
            <a:picLocks noChangeAspect="1"/>
          </p:cNvPicPr>
          <p:nvPr/>
        </p:nvPicPr>
        <p:blipFill>
          <a:blip r:embed="rId5"/>
          <a:srcRect t="2650"/>
          <a:stretch>
            <a:fillRect/>
          </a:stretch>
        </p:blipFill>
        <p:spPr>
          <a:xfrm>
            <a:off x="3207380" y="1500188"/>
            <a:ext cx="5770890" cy="5172074"/>
          </a:xfrm>
          <a:prstGeom prst="rect">
            <a:avLst/>
          </a:prstGeom>
        </p:spPr>
      </p:pic>
    </p:spTree>
    <p:extLst>
      <p:ext uri="{BB962C8B-B14F-4D97-AF65-F5344CB8AC3E}">
        <p14:creationId xmlns:p14="http://schemas.microsoft.com/office/powerpoint/2010/main" val="22030515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434D3B5E-0CF4-618F-42C0-9D3052C2AB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772695-540D-3970-97AD-DBE9E49ED751}"/>
              </a:ext>
            </a:extLst>
          </p:cNvPr>
          <p:cNvSpPr>
            <a:spLocks noGrp="1"/>
          </p:cNvSpPr>
          <p:nvPr>
            <p:ph type="title"/>
          </p:nvPr>
        </p:nvSpPr>
        <p:spPr>
          <a:xfrm>
            <a:off x="609600" y="273050"/>
            <a:ext cx="10966450" cy="1141413"/>
          </a:xfrm>
        </p:spPr>
        <p:txBody>
          <a:bodyPr/>
          <a:lstStyle/>
          <a:p>
            <a:r>
              <a:rPr lang="nl-NL" b="1" dirty="0"/>
              <a:t>Meta AI</a:t>
            </a:r>
            <a:endParaRPr lang="en-US" sz="2800" dirty="0"/>
          </a:p>
        </p:txBody>
      </p:sp>
      <p:sp>
        <p:nvSpPr>
          <p:cNvPr id="5" name="Tijdelijke aanduiding voor inhoud 2">
            <a:extLst>
              <a:ext uri="{FF2B5EF4-FFF2-40B4-BE49-F238E27FC236}">
                <a16:creationId xmlns:a16="http://schemas.microsoft.com/office/drawing/2014/main" id="{737210A6-8317-0728-BAB9-CCF9671C6AFF}"/>
              </a:ext>
            </a:extLst>
          </p:cNvPr>
          <p:cNvSpPr txBox="1">
            <a:spLocks noChangeArrowheads="1"/>
          </p:cNvSpPr>
          <p:nvPr/>
        </p:nvSpPr>
        <p:spPr bwMode="auto">
          <a:xfrm>
            <a:off x="1881497" y="1500188"/>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342900" marR="0" lvl="0" indent="-3429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endParaRPr kumimoji="0" lang="nl-NL" altLang="nl-NL" sz="2000" b="0" i="0" u="none" strike="noStrike" kern="1200" cap="none" spc="0" normalizeH="0" baseline="0" noProof="0" dirty="0">
              <a:ln>
                <a:noFill/>
              </a:ln>
              <a:solidFill>
                <a:srgbClr val="000000"/>
              </a:solidFill>
              <a:effectLst/>
              <a:uLnTx/>
              <a:uFillTx/>
              <a:latin typeface="Georgia"/>
              <a:ea typeface="+mn-ea"/>
              <a:cs typeface="Arial Unicode MS"/>
            </a:endParaRPr>
          </a:p>
        </p:txBody>
      </p:sp>
      <p:pic>
        <p:nvPicPr>
          <p:cNvPr id="3" name="Picture 3">
            <a:extLst>
              <a:ext uri="{FF2B5EF4-FFF2-40B4-BE49-F238E27FC236}">
                <a16:creationId xmlns:a16="http://schemas.microsoft.com/office/drawing/2014/main" id="{1555BA45-B556-D8AB-8323-09BFE32B2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Afbeelding 10">
            <a:extLst>
              <a:ext uri="{FF2B5EF4-FFF2-40B4-BE49-F238E27FC236}">
                <a16:creationId xmlns:a16="http://schemas.microsoft.com/office/drawing/2014/main" id="{123D5CBC-0D85-DC3B-BD2E-8CFA421D103C}"/>
              </a:ext>
            </a:extLst>
          </p:cNvPr>
          <p:cNvPicPr>
            <a:picLocks noChangeAspect="1"/>
          </p:cNvPicPr>
          <p:nvPr/>
        </p:nvPicPr>
        <p:blipFill>
          <a:blip r:embed="rId5"/>
          <a:stretch>
            <a:fillRect/>
          </a:stretch>
        </p:blipFill>
        <p:spPr>
          <a:xfrm>
            <a:off x="2845188" y="1235195"/>
            <a:ext cx="6495274" cy="5349755"/>
          </a:xfrm>
          <a:prstGeom prst="rect">
            <a:avLst/>
          </a:prstGeom>
        </p:spPr>
      </p:pic>
    </p:spTree>
    <p:extLst>
      <p:ext uri="{BB962C8B-B14F-4D97-AF65-F5344CB8AC3E}">
        <p14:creationId xmlns:p14="http://schemas.microsoft.com/office/powerpoint/2010/main" val="24421227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1BE7BF6D-E8E2-732C-4CE4-E7305AC3B2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6BB11B-25DB-6CD1-98F0-4B6B09F5B131}"/>
              </a:ext>
            </a:extLst>
          </p:cNvPr>
          <p:cNvPicPr>
            <a:picLocks noChangeAspect="1"/>
          </p:cNvPicPr>
          <p:nvPr/>
        </p:nvPicPr>
        <p:blipFill>
          <a:blip r:embed="rId4"/>
          <a:stretch>
            <a:fillRect/>
          </a:stretch>
        </p:blipFill>
        <p:spPr>
          <a:xfrm>
            <a:off x="408954" y="520139"/>
            <a:ext cx="6714383" cy="3644692"/>
          </a:xfrm>
          <a:prstGeom prst="rect">
            <a:avLst/>
          </a:prstGeom>
        </p:spPr>
      </p:pic>
      <p:pic>
        <p:nvPicPr>
          <p:cNvPr id="5" name="Picture 4">
            <a:extLst>
              <a:ext uri="{FF2B5EF4-FFF2-40B4-BE49-F238E27FC236}">
                <a16:creationId xmlns:a16="http://schemas.microsoft.com/office/drawing/2014/main" id="{7AC95E5C-E612-D71A-687C-E80D62C63930}"/>
              </a:ext>
            </a:extLst>
          </p:cNvPr>
          <p:cNvPicPr>
            <a:picLocks noChangeAspect="1"/>
          </p:cNvPicPr>
          <p:nvPr/>
        </p:nvPicPr>
        <p:blipFill>
          <a:blip r:embed="rId5"/>
          <a:stretch>
            <a:fillRect/>
          </a:stretch>
        </p:blipFill>
        <p:spPr>
          <a:xfrm>
            <a:off x="992918" y="3269511"/>
            <a:ext cx="4898115" cy="2751175"/>
          </a:xfrm>
          <a:prstGeom prst="rect">
            <a:avLst/>
          </a:prstGeom>
        </p:spPr>
      </p:pic>
      <p:pic>
        <p:nvPicPr>
          <p:cNvPr id="7" name="Picture 6">
            <a:extLst>
              <a:ext uri="{FF2B5EF4-FFF2-40B4-BE49-F238E27FC236}">
                <a16:creationId xmlns:a16="http://schemas.microsoft.com/office/drawing/2014/main" id="{34E9F6D5-64CC-EA13-624A-C6D4109FF27E}"/>
              </a:ext>
            </a:extLst>
          </p:cNvPr>
          <p:cNvPicPr>
            <a:picLocks noChangeAspect="1"/>
          </p:cNvPicPr>
          <p:nvPr/>
        </p:nvPicPr>
        <p:blipFill>
          <a:blip r:embed="rId6"/>
          <a:stretch>
            <a:fillRect/>
          </a:stretch>
        </p:blipFill>
        <p:spPr>
          <a:xfrm>
            <a:off x="7461009" y="199361"/>
            <a:ext cx="4230553" cy="4625163"/>
          </a:xfrm>
          <a:prstGeom prst="rect">
            <a:avLst/>
          </a:prstGeom>
        </p:spPr>
      </p:pic>
      <p:pic>
        <p:nvPicPr>
          <p:cNvPr id="4" name="Picture 3">
            <a:extLst>
              <a:ext uri="{FF2B5EF4-FFF2-40B4-BE49-F238E27FC236}">
                <a16:creationId xmlns:a16="http://schemas.microsoft.com/office/drawing/2014/main" id="{2835DDCB-D991-E1A3-4EC8-CC20368EA30A}"/>
              </a:ext>
            </a:extLst>
          </p:cNvPr>
          <p:cNvPicPr>
            <a:picLocks noChangeAspect="1"/>
          </p:cNvPicPr>
          <p:nvPr/>
        </p:nvPicPr>
        <p:blipFill>
          <a:blip r:embed="rId7"/>
          <a:stretch>
            <a:fillRect/>
          </a:stretch>
        </p:blipFill>
        <p:spPr>
          <a:xfrm>
            <a:off x="6781829" y="3269511"/>
            <a:ext cx="3913194" cy="3279481"/>
          </a:xfrm>
          <a:prstGeom prst="rect">
            <a:avLst/>
          </a:prstGeom>
        </p:spPr>
      </p:pic>
      <p:pic>
        <p:nvPicPr>
          <p:cNvPr id="8" name="Picture 3">
            <a:extLst>
              <a:ext uri="{FF2B5EF4-FFF2-40B4-BE49-F238E27FC236}">
                <a16:creationId xmlns:a16="http://schemas.microsoft.com/office/drawing/2014/main" id="{952815B3-547A-D672-9103-010DBD832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77326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A0864AE7-2431-820D-5010-5AD962A29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el 1">
            <a:extLst>
              <a:ext uri="{FF2B5EF4-FFF2-40B4-BE49-F238E27FC236}">
                <a16:creationId xmlns:a16="http://schemas.microsoft.com/office/drawing/2014/main" id="{8083B1D2-46FF-FAE7-D398-7C79790EEF84}"/>
              </a:ext>
            </a:extLst>
          </p:cNvPr>
          <p:cNvSpPr txBox="1">
            <a:spLocks/>
          </p:cNvSpPr>
          <p:nvPr/>
        </p:nvSpPr>
        <p:spPr>
          <a:xfrm>
            <a:off x="609600" y="273050"/>
            <a:ext cx="10966450" cy="1141413"/>
          </a:xfrm>
          <a:prstGeom prst="rect">
            <a:avLst/>
          </a:prstGeom>
        </p:spPr>
        <p:txBody>
          <a:bodyPr lIns="91440" tIns="45720" rIns="91440" bIns="45720" anchor="t"/>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a:spcAft>
                <a:spcPts val="1288"/>
              </a:spcAft>
              <a:defRPr/>
            </a:pPr>
            <a:r>
              <a:rPr lang="nl-NL" altLang="nl-NL" b="1" dirty="0">
                <a:latin typeface="Georgia"/>
              </a:rPr>
              <a:t>Rb. Amsterdam 2 oktober 2025</a:t>
            </a:r>
            <a:br>
              <a:rPr lang="nl-NL" altLang="nl-NL" b="1" dirty="0">
                <a:latin typeface="Georgia"/>
              </a:rPr>
            </a:br>
            <a:r>
              <a:rPr lang="nl-NL" altLang="nl-NL" sz="3200" b="1" dirty="0">
                <a:latin typeface="Georgia"/>
              </a:rPr>
              <a:t>Bits of </a:t>
            </a:r>
            <a:r>
              <a:rPr lang="nl-NL" altLang="nl-NL" sz="3200" b="1" dirty="0" err="1">
                <a:latin typeface="Georgia"/>
              </a:rPr>
              <a:t>Freedom</a:t>
            </a:r>
            <a:r>
              <a:rPr lang="nl-NL" altLang="nl-NL" sz="3200" b="1" dirty="0">
                <a:latin typeface="Georgia"/>
              </a:rPr>
              <a:t>/Meta </a:t>
            </a:r>
            <a:endParaRPr lang="nl-NL" altLang="nl-NL" sz="3200" b="1" dirty="0">
              <a:latin typeface="Georgia" panose="02040502050405020303" pitchFamily="18" charset="0"/>
            </a:endParaRPr>
          </a:p>
        </p:txBody>
      </p:sp>
      <p:sp>
        <p:nvSpPr>
          <p:cNvPr id="2" name="Tijdelijke aanduiding voor inhoud 2">
            <a:extLst>
              <a:ext uri="{FF2B5EF4-FFF2-40B4-BE49-F238E27FC236}">
                <a16:creationId xmlns:a16="http://schemas.microsoft.com/office/drawing/2014/main" id="{6E575931-FEC3-12D6-5DB0-9624998037E2}"/>
              </a:ext>
            </a:extLst>
          </p:cNvPr>
          <p:cNvSpPr txBox="1">
            <a:spLocks noChangeArrowheads="1"/>
          </p:cNvSpPr>
          <p:nvPr/>
        </p:nvSpPr>
        <p:spPr bwMode="auto">
          <a:xfrm>
            <a:off x="1355064" y="1366172"/>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0" marR="0" lvl="0" indent="0" algn="l" defTabSz="449263" rtl="0" eaLnBrk="0" fontAlgn="base" latinLnBrk="0" hangingPunct="0">
              <a:lnSpc>
                <a:spcPct val="93000"/>
              </a:lnSpc>
              <a:spcBef>
                <a:spcPct val="0"/>
              </a:spcBef>
              <a:spcAft>
                <a:spcPts val="1288"/>
              </a:spcAft>
              <a:buClr>
                <a:srgbClr val="000000"/>
              </a:buClr>
              <a:buSzPct val="100000"/>
              <a:tabLst/>
              <a:defRPr/>
            </a:pPr>
            <a:endParaRPr lang="nl-NL" altLang="nl-NL" sz="2400" b="0" i="0" u="none" strike="noStrike" kern="1200" cap="none" spc="0" normalizeH="0" baseline="0" noProof="0">
              <a:ln>
                <a:noFill/>
              </a:ln>
              <a:solidFill>
                <a:srgbClr val="000000"/>
              </a:solidFill>
              <a:effectLst/>
              <a:uLnTx/>
              <a:uFillTx/>
              <a:latin typeface="Georgia"/>
              <a:cs typeface="Arial Unicode MS"/>
            </a:endParaRPr>
          </a:p>
          <a:p>
            <a:pPr>
              <a:buFont typeface="Arial" panose="02020603050405020304" pitchFamily="18" charset="0"/>
              <a:buChar char="•"/>
              <a:defRPr/>
            </a:pPr>
            <a:r>
              <a:rPr lang="nl-NL" sz="2800">
                <a:latin typeface="Georgia"/>
                <a:cs typeface="Arial Unicode MS"/>
              </a:rPr>
              <a:t>Meta schendt de DSA, met name het verbod op </a:t>
            </a:r>
            <a:r>
              <a:rPr lang="nl-NL" sz="2800" i="1" err="1">
                <a:latin typeface="Georgia"/>
                <a:cs typeface="Arial Unicode MS"/>
              </a:rPr>
              <a:t>dark</a:t>
            </a:r>
            <a:r>
              <a:rPr lang="nl-NL" sz="2800" i="1">
                <a:latin typeface="Georgia"/>
                <a:cs typeface="Arial Unicode MS"/>
              </a:rPr>
              <a:t> </a:t>
            </a:r>
            <a:r>
              <a:rPr lang="nl-NL" sz="2800" i="1" err="1">
                <a:latin typeface="Georgia"/>
                <a:cs typeface="Arial Unicode MS"/>
              </a:rPr>
              <a:t>patterns</a:t>
            </a:r>
            <a:r>
              <a:rPr lang="nl-NL" sz="2800">
                <a:latin typeface="Georgia"/>
                <a:cs typeface="Arial Unicode MS"/>
              </a:rPr>
              <a:t> (art. 25 DSA). (</a:t>
            </a:r>
            <a:r>
              <a:rPr lang="nl-NL" sz="2800" err="1">
                <a:latin typeface="Georgia"/>
                <a:cs typeface="Arial Unicode MS"/>
              </a:rPr>
              <a:t>r.o.</a:t>
            </a:r>
            <a:r>
              <a:rPr lang="nl-NL" sz="2800">
                <a:latin typeface="Georgia"/>
                <a:cs typeface="Arial Unicode MS"/>
              </a:rPr>
              <a:t> 5.2).</a:t>
            </a:r>
            <a:endParaRPr lang="nl-NL" altLang="nl-NL" sz="2800">
              <a:latin typeface="Georgia"/>
              <a:cs typeface="Arial Unicode MS"/>
            </a:endParaRPr>
          </a:p>
          <a:p>
            <a:pPr>
              <a:buFont typeface="Arial" panose="02020603050405020304" pitchFamily="18" charset="0"/>
              <a:buChar char="•"/>
              <a:defRPr/>
            </a:pPr>
            <a:r>
              <a:rPr lang="nl-NL" sz="2800">
                <a:latin typeface="Georgia"/>
                <a:cs typeface="Arial Unicode MS"/>
              </a:rPr>
              <a:t>Gebruikers moeten eenvoudig kunnen kiezen voor een </a:t>
            </a:r>
            <a:r>
              <a:rPr lang="nl-NL" sz="2800" i="1">
                <a:latin typeface="Georgia"/>
                <a:cs typeface="Arial Unicode MS"/>
              </a:rPr>
              <a:t>chronologische of niet-geprofileerde tijdlijn </a:t>
            </a:r>
            <a:r>
              <a:rPr lang="nl-NL" sz="2800">
                <a:latin typeface="Georgia"/>
                <a:cs typeface="Arial Unicode MS"/>
              </a:rPr>
              <a:t>(art. 38 DSA).</a:t>
            </a:r>
          </a:p>
          <a:p>
            <a:pPr>
              <a:buFont typeface="Arial" panose="02020603050405020304" pitchFamily="18" charset="0"/>
              <a:buChar char="•"/>
              <a:defRPr/>
            </a:pPr>
            <a:r>
              <a:rPr lang="nl-NL" sz="2800">
                <a:latin typeface="Georgia"/>
                <a:cs typeface="Arial Unicode MS"/>
              </a:rPr>
              <a:t>Die keuze moet blijvend zijn (</a:t>
            </a:r>
            <a:r>
              <a:rPr lang="nl-NL" sz="2800" err="1">
                <a:latin typeface="Georgia"/>
                <a:cs typeface="Arial Unicode MS"/>
              </a:rPr>
              <a:t>r.o.</a:t>
            </a:r>
            <a:r>
              <a:rPr lang="nl-NL" sz="2800">
                <a:latin typeface="Georgia"/>
                <a:cs typeface="Arial Unicode MS"/>
              </a:rPr>
              <a:t> 5.1).</a:t>
            </a:r>
          </a:p>
          <a:p>
            <a:pPr>
              <a:buFont typeface="Arial" panose="02020603050405020304" pitchFamily="18" charset="0"/>
              <a:buChar char="•"/>
              <a:defRPr/>
            </a:pPr>
            <a:r>
              <a:rPr lang="nl-NL" sz="2800">
                <a:latin typeface="Georgia"/>
                <a:cs typeface="Arial Unicode MS"/>
              </a:rPr>
              <a:t>Meta moet dit binnen 2 weken aanpassen, anders boete tot € 5 miljoen.</a:t>
            </a:r>
          </a:p>
          <a:p>
            <a:pPr>
              <a:buFont typeface="Arial" panose="02020603050405020304" pitchFamily="18" charset="0"/>
              <a:buChar char="•"/>
              <a:defRPr/>
            </a:pPr>
            <a:endParaRPr lang="nl-NL" altLang="nl-NL" sz="2400"/>
          </a:p>
          <a:p>
            <a:pPr marL="0" indent="0">
              <a:defRPr/>
            </a:pPr>
            <a:endParaRPr lang="nl-NL" altLang="nl-NL" sz="2400"/>
          </a:p>
        </p:txBody>
      </p:sp>
      <p:pic>
        <p:nvPicPr>
          <p:cNvPr id="6" name="Picture 2" descr="S:\bB - Administratie\Communicatie\Website\Vormgeving\Illustraties Gino transparant\vissenkom.png">
            <a:extLst>
              <a:ext uri="{FF2B5EF4-FFF2-40B4-BE49-F238E27FC236}">
                <a16:creationId xmlns:a16="http://schemas.microsoft.com/office/drawing/2014/main" id="{D346C3A2-F9D1-F02A-26DA-4C49DA62E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8194" y="3883405"/>
            <a:ext cx="26670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FB2B8C9C-7FF5-DCD7-6392-CB9A8FFB1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el 1">
            <a:extLst>
              <a:ext uri="{FF2B5EF4-FFF2-40B4-BE49-F238E27FC236}">
                <a16:creationId xmlns:a16="http://schemas.microsoft.com/office/drawing/2014/main" id="{0792C561-C78F-96BA-6A9E-B5C46B70EDB2}"/>
              </a:ext>
            </a:extLst>
          </p:cNvPr>
          <p:cNvSpPr txBox="1">
            <a:spLocks/>
          </p:cNvSpPr>
          <p:nvPr/>
        </p:nvSpPr>
        <p:spPr>
          <a:xfrm>
            <a:off x="609600" y="273050"/>
            <a:ext cx="10966450" cy="1141413"/>
          </a:xfrm>
          <a:prstGeom prst="rect">
            <a:avLst/>
          </a:prstGeom>
        </p:spPr>
        <p:txBody>
          <a:bodyPr lIns="91440" tIns="45720" rIns="91440" bIns="45720" anchor="t"/>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a:defRPr/>
            </a:pPr>
            <a:endParaRPr lang="nl-NL" kern="0"/>
          </a:p>
        </p:txBody>
      </p:sp>
      <p:sp>
        <p:nvSpPr>
          <p:cNvPr id="2" name="Titel 1">
            <a:extLst>
              <a:ext uri="{FF2B5EF4-FFF2-40B4-BE49-F238E27FC236}">
                <a16:creationId xmlns:a16="http://schemas.microsoft.com/office/drawing/2014/main" id="{2716FD22-1D27-D6C5-A966-05515594789C}"/>
              </a:ext>
            </a:extLst>
          </p:cNvPr>
          <p:cNvSpPr txBox="1">
            <a:spLocks/>
          </p:cNvSpPr>
          <p:nvPr/>
        </p:nvSpPr>
        <p:spPr>
          <a:xfrm>
            <a:off x="762000" y="425450"/>
            <a:ext cx="10966450" cy="1141413"/>
          </a:xfrm>
          <a:prstGeom prst="rect">
            <a:avLst/>
          </a:prstGeom>
        </p:spPr>
        <p:txBody>
          <a:bodyPr lIns="91440" tIns="45720" rIns="91440" bIns="45720" anchor="t"/>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a:spcAft>
                <a:spcPts val="1288"/>
              </a:spcAft>
              <a:defRPr/>
            </a:pPr>
            <a:r>
              <a:rPr lang="nl-NL" altLang="nl-NL" b="1" dirty="0">
                <a:latin typeface="Georgia"/>
              </a:rPr>
              <a:t>Rb. Amsterdam 2 oktober 2025</a:t>
            </a:r>
            <a:br>
              <a:rPr lang="nl-NL" altLang="nl-NL" b="1" dirty="0">
                <a:latin typeface="Georgia"/>
              </a:rPr>
            </a:br>
            <a:r>
              <a:rPr lang="nl-NL" altLang="nl-NL" sz="3200" b="1" dirty="0">
                <a:latin typeface="Georgia"/>
              </a:rPr>
              <a:t>Bits of </a:t>
            </a:r>
            <a:r>
              <a:rPr lang="nl-NL" altLang="nl-NL" sz="3200" b="1" dirty="0" err="1">
                <a:latin typeface="Georgia"/>
              </a:rPr>
              <a:t>Freedom</a:t>
            </a:r>
            <a:r>
              <a:rPr lang="nl-NL" altLang="nl-NL" sz="3200" b="1" dirty="0">
                <a:latin typeface="Georgia"/>
              </a:rPr>
              <a:t>/Meta </a:t>
            </a:r>
            <a:endParaRPr lang="nl-NL" altLang="nl-NL" sz="3200" b="1" dirty="0">
              <a:latin typeface="Georgia" panose="02040502050405020303" pitchFamily="18" charset="0"/>
            </a:endParaRPr>
          </a:p>
        </p:txBody>
      </p:sp>
      <p:sp>
        <p:nvSpPr>
          <p:cNvPr id="3" name="Tijdelijke aanduiding voor inhoud 2">
            <a:extLst>
              <a:ext uri="{FF2B5EF4-FFF2-40B4-BE49-F238E27FC236}">
                <a16:creationId xmlns:a16="http://schemas.microsoft.com/office/drawing/2014/main" id="{06D5FB56-8DE0-77E4-8535-7E8335B64F70}"/>
              </a:ext>
            </a:extLst>
          </p:cNvPr>
          <p:cNvSpPr txBox="1">
            <a:spLocks noChangeArrowheads="1"/>
          </p:cNvSpPr>
          <p:nvPr/>
        </p:nvSpPr>
        <p:spPr bwMode="auto">
          <a:xfrm>
            <a:off x="1355064" y="1366172"/>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a:buFont typeface="Arial" panose="020B0604020202020204" pitchFamily="34" charset="0"/>
              <a:buChar char="•"/>
            </a:pPr>
            <a:endParaRPr lang="nl-NL" sz="2400">
              <a:latin typeface="Georgia"/>
              <a:cs typeface="Arial Unicode MS"/>
            </a:endParaRPr>
          </a:p>
          <a:p>
            <a:pPr>
              <a:buFont typeface="Arial" panose="020B0604020202020204" pitchFamily="34" charset="0"/>
              <a:buChar char="•"/>
            </a:pPr>
            <a:r>
              <a:rPr lang="nl-NL" sz="2800">
                <a:latin typeface="Georgia"/>
                <a:cs typeface="Arial Unicode MS"/>
              </a:rPr>
              <a:t>Laat zien hoe profilering (door tracking en dataverzameling) gebruikers stuurt in wat ze zien.</a:t>
            </a:r>
            <a:endParaRPr lang="nl-NL" sz="2800">
              <a:cs typeface="Arial Unicode MS"/>
            </a:endParaRPr>
          </a:p>
          <a:p>
            <a:pPr>
              <a:buFont typeface="Arial" panose="020B0604020202020204" pitchFamily="34" charset="0"/>
              <a:buChar char="•"/>
            </a:pPr>
            <a:r>
              <a:rPr lang="nl-NL" sz="2800">
                <a:latin typeface="Georgia"/>
                <a:cs typeface="Arial Unicode MS"/>
              </a:rPr>
              <a:t>Cookies en trackingdata niet alleen </a:t>
            </a:r>
            <a:r>
              <a:rPr lang="nl-NL" sz="2800" err="1">
                <a:latin typeface="Georgia"/>
                <a:cs typeface="Arial Unicode MS"/>
              </a:rPr>
              <a:t>privacyrisico’s</a:t>
            </a:r>
            <a:r>
              <a:rPr lang="nl-NL" sz="2800">
                <a:latin typeface="Georgia"/>
                <a:cs typeface="Arial Unicode MS"/>
              </a:rPr>
              <a:t> opleveren, maar ook invloed op informatie- en meningsvorming.</a:t>
            </a:r>
            <a:endParaRPr lang="nl-NL" sz="2800">
              <a:cs typeface="Arial Unicode MS"/>
            </a:endParaRPr>
          </a:p>
          <a:p>
            <a:pPr>
              <a:buFont typeface="Arial" panose="020B0604020202020204" pitchFamily="34" charset="0"/>
              <a:buChar char="•"/>
            </a:pPr>
            <a:r>
              <a:rPr lang="nl-NL" sz="2800">
                <a:latin typeface="Georgia"/>
                <a:cs typeface="Arial Unicode MS"/>
              </a:rPr>
              <a:t>Rond verkiezingen is dit cruciaal: minder profilering = minder manipulatie via algoritmes.</a:t>
            </a:r>
            <a:endParaRPr lang="nl-NL" sz="2800">
              <a:cs typeface="Arial Unicode MS"/>
            </a:endParaRPr>
          </a:p>
          <a:p>
            <a:pPr>
              <a:buFont typeface="Arial" panose="020B0604020202020204" pitchFamily="34" charset="0"/>
              <a:buChar char="•"/>
            </a:pPr>
            <a:r>
              <a:rPr lang="nl-NL" sz="2800">
                <a:latin typeface="Georgia"/>
                <a:cs typeface="Arial Unicode MS"/>
              </a:rPr>
              <a:t>Eerste voorbeeld </a:t>
            </a:r>
            <a:r>
              <a:rPr lang="nl-NL" sz="2800" i="1">
                <a:latin typeface="Georgia"/>
                <a:cs typeface="Arial Unicode MS"/>
              </a:rPr>
              <a:t>private </a:t>
            </a:r>
            <a:r>
              <a:rPr lang="nl-NL" sz="2800" i="1" err="1">
                <a:latin typeface="Georgia"/>
                <a:cs typeface="Arial Unicode MS"/>
              </a:rPr>
              <a:t>enforcement</a:t>
            </a:r>
            <a:r>
              <a:rPr lang="nl-NL" sz="2800">
                <a:latin typeface="Georgia"/>
                <a:cs typeface="Arial Unicode MS"/>
              </a:rPr>
              <a:t>-werking DSA .</a:t>
            </a:r>
            <a:endParaRPr lang="nl-NL" sz="2800">
              <a:cs typeface="Arial Unicode MS"/>
            </a:endParaRPr>
          </a:p>
          <a:p>
            <a:pPr lvl="1">
              <a:buFont typeface="Arial" panose="020B0604020202020204" pitchFamily="34" charset="0"/>
              <a:buChar char="•"/>
            </a:pPr>
            <a:endParaRPr lang="nl-NL" altLang="nl-NL" sz="3200"/>
          </a:p>
        </p:txBody>
      </p:sp>
      <p:pic>
        <p:nvPicPr>
          <p:cNvPr id="4" name="Picture 4" descr="\\st07\hosting$\Brandeis\Data\bB - Administratie\Communicatie\Huisstijl\Vormgeving\Illustraties Gino transparant\koffer.png">
            <a:extLst>
              <a:ext uri="{FF2B5EF4-FFF2-40B4-BE49-F238E27FC236}">
                <a16:creationId xmlns:a16="http://schemas.microsoft.com/office/drawing/2014/main" id="{53CD8DC7-4251-2820-80CE-FDF53A3AD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638" y="4250842"/>
            <a:ext cx="1857009" cy="145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84A0-A13F-8A3D-C5B5-952CD3A0D8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81CEE6-3768-D3AC-4BBF-FFD9392194A6}"/>
              </a:ext>
            </a:extLst>
          </p:cNvPr>
          <p:cNvSpPr>
            <a:spLocks noGrp="1"/>
          </p:cNvSpPr>
          <p:nvPr>
            <p:ph type="title"/>
          </p:nvPr>
        </p:nvSpPr>
        <p:spPr>
          <a:xfrm>
            <a:off x="609600" y="273050"/>
            <a:ext cx="10966450" cy="1141413"/>
          </a:xfrm>
        </p:spPr>
        <p:txBody>
          <a:bodyPr/>
          <a:lstStyle/>
          <a:p>
            <a:r>
              <a:rPr lang="nl-NL" sz="3600" b="1" dirty="0"/>
              <a:t>3. Verordening (EU) 2024/900</a:t>
            </a:r>
            <a:endParaRPr lang="nl-NL" sz="3600" dirty="0"/>
          </a:p>
        </p:txBody>
      </p:sp>
      <p:sp>
        <p:nvSpPr>
          <p:cNvPr id="4" name="TextBox 3">
            <a:extLst>
              <a:ext uri="{FF2B5EF4-FFF2-40B4-BE49-F238E27FC236}">
                <a16:creationId xmlns:a16="http://schemas.microsoft.com/office/drawing/2014/main" id="{F58ADF57-B0F2-761E-50FE-D5355B65A90B}"/>
              </a:ext>
            </a:extLst>
          </p:cNvPr>
          <p:cNvSpPr txBox="1">
            <a:spLocks noChangeArrowheads="1"/>
          </p:cNvSpPr>
          <p:nvPr/>
        </p:nvSpPr>
        <p:spPr bwMode="auto">
          <a:xfrm>
            <a:off x="1245233" y="2037169"/>
            <a:ext cx="9408359" cy="3938071"/>
          </a:xfrm>
          <a:prstGeom prst="rect">
            <a:avLst/>
          </a:prstGeom>
          <a:noFill/>
          <a:ln>
            <a:noFill/>
          </a:ln>
        </p:spPr>
        <p:txBody>
          <a:bodyPr lIns="0" tIns="25556" rIns="0" bIns="0" anchor="t"/>
          <a:lstStyle>
            <a:defPPr>
              <a:defRPr lang="en-GB"/>
            </a:defPPr>
            <a:lvl1pPr marL="341313" indent="-341313" algn="l" defTabSz="447675"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kern="1200">
                <a:solidFill>
                  <a:srgbClr val="000000"/>
                </a:solidFill>
                <a:latin typeface="+mn-lt"/>
                <a:ea typeface="Arial Unicode MS" charset="0"/>
                <a:cs typeface="+mn-cs"/>
              </a:defRPr>
            </a:lvl1pPr>
            <a:lvl2pPr marL="741363" indent="-284163" algn="l" defTabSz="447675" rtl="0" eaLnBrk="0" fontAlgn="base" hangingPunct="0">
              <a:lnSpc>
                <a:spcPct val="93000"/>
              </a:lnSpc>
              <a:spcBef>
                <a:spcPct val="0"/>
              </a:spcBef>
              <a:spcAft>
                <a:spcPts val="1025"/>
              </a:spcAft>
              <a:buClr>
                <a:srgbClr val="000000"/>
              </a:buClr>
              <a:buSzPct val="100000"/>
              <a:buFont typeface="Times New Roman" panose="02020603050405020304" pitchFamily="18" charset="0"/>
              <a:defRPr sz="2600" kern="1200">
                <a:solidFill>
                  <a:srgbClr val="000000"/>
                </a:solidFill>
                <a:latin typeface="+mn-lt"/>
                <a:ea typeface="Arial Unicode MS" charset="0"/>
                <a:cs typeface="+mn-cs"/>
              </a:defRPr>
            </a:lvl2pPr>
            <a:lvl3pPr marL="1141413" indent="-227013" algn="l" defTabSz="447675" rtl="0" eaLnBrk="0" fontAlgn="base" hangingPunct="0">
              <a:lnSpc>
                <a:spcPct val="93000"/>
              </a:lnSpc>
              <a:spcBef>
                <a:spcPct val="0"/>
              </a:spcBef>
              <a:spcAft>
                <a:spcPts val="775"/>
              </a:spcAft>
              <a:buClr>
                <a:srgbClr val="000000"/>
              </a:buClr>
              <a:buSzPct val="100000"/>
              <a:buFont typeface="Times New Roman" panose="02020603050405020304" pitchFamily="18" charset="0"/>
              <a:defRPr sz="2100" kern="1200">
                <a:solidFill>
                  <a:srgbClr val="000000"/>
                </a:solidFill>
                <a:latin typeface="+mn-lt"/>
                <a:ea typeface="Arial Unicode MS" charset="0"/>
                <a:cs typeface="+mn-cs"/>
              </a:defRPr>
            </a:lvl3pPr>
            <a:lvl4pPr marL="1598613" indent="-227013" algn="l" defTabSz="447675" rtl="0" eaLnBrk="0" fontAlgn="base" hangingPunct="0">
              <a:lnSpc>
                <a:spcPct val="93000"/>
              </a:lnSpc>
              <a:spcBef>
                <a:spcPct val="0"/>
              </a:spcBef>
              <a:spcAft>
                <a:spcPts val="513"/>
              </a:spcAft>
              <a:buClr>
                <a:srgbClr val="000000"/>
              </a:buClr>
              <a:buSzPct val="100000"/>
              <a:buFont typeface="Times New Roman" panose="02020603050405020304" pitchFamily="18" charset="0"/>
              <a:defRPr kern="1200">
                <a:solidFill>
                  <a:srgbClr val="000000"/>
                </a:solidFill>
                <a:latin typeface="+mn-lt"/>
                <a:ea typeface="Arial Unicode MS" charset="0"/>
                <a:cs typeface="+mn-cs"/>
              </a:defRPr>
            </a:lvl4pPr>
            <a:lvl5pPr marL="2055813" indent="-227013" algn="l" defTabSz="447675" rtl="0" eaLnBrk="0" fontAlgn="base" hangingPunct="0">
              <a:lnSpc>
                <a:spcPct val="93000"/>
              </a:lnSpc>
              <a:spcBef>
                <a:spcPct val="0"/>
              </a:spcBef>
              <a:spcAft>
                <a:spcPts val="263"/>
              </a:spcAft>
              <a:buClr>
                <a:srgbClr val="000000"/>
              </a:buClr>
              <a:buSzPct val="100000"/>
              <a:buFont typeface="Times New Roman" panose="02020603050405020304" pitchFamily="18" charset="0"/>
              <a:defRPr kern="1200">
                <a:solidFill>
                  <a:srgbClr val="000000"/>
                </a:solidFill>
                <a:latin typeface="+mn-lt"/>
                <a:ea typeface="Arial Unicode MS" charset="0"/>
                <a:cs typeface="+mn-cs"/>
              </a:defRPr>
            </a:lvl5pPr>
            <a:lvl6pPr marL="2514308" indent="-228574" algn="l" defTabSz="449210" rtl="0" eaLnBrk="1" fontAlgn="base" latinLnBrk="0" hangingPunct="0">
              <a:lnSpc>
                <a:spcPct val="93000"/>
              </a:lnSpc>
              <a:spcBef>
                <a:spcPct val="0"/>
              </a:spcBef>
              <a:spcAft>
                <a:spcPts val="263"/>
              </a:spcAft>
              <a:buClr>
                <a:srgbClr val="000000"/>
              </a:buClr>
              <a:buSzPct val="100000"/>
              <a:buFont typeface="Times New Roman" pitchFamily="16" charset="0"/>
              <a:defRPr kern="1200">
                <a:solidFill>
                  <a:srgbClr val="000000"/>
                </a:solidFill>
                <a:latin typeface="+mn-lt"/>
                <a:ea typeface="+mn-ea"/>
                <a:cs typeface="+mn-cs"/>
              </a:defRPr>
            </a:lvl6pPr>
            <a:lvl7pPr marL="2971456" indent="-228574" algn="l" defTabSz="449210" rtl="0" eaLnBrk="1" fontAlgn="base" latinLnBrk="0" hangingPunct="0">
              <a:lnSpc>
                <a:spcPct val="93000"/>
              </a:lnSpc>
              <a:spcBef>
                <a:spcPct val="0"/>
              </a:spcBef>
              <a:spcAft>
                <a:spcPts val="263"/>
              </a:spcAft>
              <a:buClr>
                <a:srgbClr val="000000"/>
              </a:buClr>
              <a:buSzPct val="100000"/>
              <a:buFont typeface="Times New Roman" pitchFamily="16" charset="0"/>
              <a:defRPr kern="1200">
                <a:solidFill>
                  <a:srgbClr val="000000"/>
                </a:solidFill>
                <a:latin typeface="+mn-lt"/>
                <a:ea typeface="+mn-ea"/>
                <a:cs typeface="+mn-cs"/>
              </a:defRPr>
            </a:lvl7pPr>
            <a:lvl8pPr marL="3428601" indent="-228574" algn="l" defTabSz="449210" rtl="0" eaLnBrk="1" fontAlgn="base" latinLnBrk="0" hangingPunct="0">
              <a:lnSpc>
                <a:spcPct val="93000"/>
              </a:lnSpc>
              <a:spcBef>
                <a:spcPct val="0"/>
              </a:spcBef>
              <a:spcAft>
                <a:spcPts val="263"/>
              </a:spcAft>
              <a:buClr>
                <a:srgbClr val="000000"/>
              </a:buClr>
              <a:buSzPct val="100000"/>
              <a:buFont typeface="Times New Roman" pitchFamily="16" charset="0"/>
              <a:defRPr kern="1200">
                <a:solidFill>
                  <a:srgbClr val="000000"/>
                </a:solidFill>
                <a:latin typeface="+mn-lt"/>
                <a:ea typeface="+mn-ea"/>
                <a:cs typeface="+mn-cs"/>
              </a:defRPr>
            </a:lvl8pPr>
            <a:lvl9pPr marL="3885749" indent="-228574" algn="l" defTabSz="449210" rtl="0" eaLnBrk="1" fontAlgn="base" latinLnBrk="0" hangingPunct="0">
              <a:lnSpc>
                <a:spcPct val="93000"/>
              </a:lnSpc>
              <a:spcBef>
                <a:spcPct val="0"/>
              </a:spcBef>
              <a:spcAft>
                <a:spcPts val="263"/>
              </a:spcAft>
              <a:buClr>
                <a:srgbClr val="000000"/>
              </a:buClr>
              <a:buSzPct val="100000"/>
              <a:buFont typeface="Times New Roman" pitchFamily="16" charset="0"/>
              <a:defRPr kern="1200">
                <a:solidFill>
                  <a:srgbClr val="000000"/>
                </a:solidFill>
                <a:latin typeface="+mn-lt"/>
                <a:ea typeface="+mn-ea"/>
                <a:cs typeface="+mn-cs"/>
              </a:defRPr>
            </a:lvl9pPr>
          </a:lstStyle>
          <a:p>
            <a:pPr marL="0" indent="0">
              <a:defRPr/>
            </a:pPr>
            <a:r>
              <a:rPr lang="nl-NL" sz="2400" dirty="0">
                <a:ea typeface="Arial Unicode MS"/>
              </a:rPr>
              <a:t>Verordening betreffende transparantie en gerichte politieke reclame.</a:t>
            </a:r>
          </a:p>
          <a:p>
            <a:pPr marL="342900" indent="-342900">
              <a:buFont typeface="Arial" panose="02020603050405020304" pitchFamily="18" charset="0"/>
              <a:buChar char="•"/>
              <a:defRPr/>
            </a:pPr>
            <a:r>
              <a:rPr lang="nl-NL" sz="2400" dirty="0">
                <a:ea typeface="Arial Unicode MS"/>
              </a:rPr>
              <a:t>Inwerkingtreding: </a:t>
            </a:r>
            <a:r>
              <a:rPr lang="nl-NL" sz="2400" dirty="0">
                <a:highlight>
                  <a:srgbClr val="FFFF00"/>
                </a:highlight>
                <a:ea typeface="Arial Unicode MS"/>
              </a:rPr>
              <a:t>10 oktober 2025. </a:t>
            </a:r>
          </a:p>
          <a:p>
            <a:pPr marL="342900" indent="-342900">
              <a:buFont typeface="Arial" panose="020B0604020202020204" pitchFamily="34" charset="0"/>
              <a:buChar char="•"/>
              <a:defRPr/>
            </a:pPr>
            <a:r>
              <a:rPr lang="nl-NL" sz="2400" dirty="0">
                <a:ea typeface="Arial Unicode MS"/>
              </a:rPr>
              <a:t>Doel: goede werking politieke reclame, ondersteunen open en eerlijk politiek debat. </a:t>
            </a:r>
          </a:p>
          <a:p>
            <a:pPr marL="342900" indent="-342900">
              <a:buFont typeface="Arial" panose="020B0604020202020204" pitchFamily="34" charset="0"/>
              <a:buChar char="•"/>
              <a:defRPr/>
            </a:pPr>
            <a:r>
              <a:rPr lang="nl-NL" sz="2400" dirty="0">
                <a:ea typeface="Arial Unicode MS"/>
              </a:rPr>
              <a:t>Platforms krijgen extra verplichtingen t.a.v. politieke advertenties: </a:t>
            </a:r>
          </a:p>
          <a:p>
            <a:pPr marL="742950" lvl="1" indent="-342900">
              <a:buFont typeface="Arial" panose="020B0604020202020204" pitchFamily="34" charset="0"/>
              <a:buChar char="•"/>
              <a:defRPr/>
            </a:pPr>
            <a:endParaRPr lang="nl-NL" sz="2000" dirty="0">
              <a:ea typeface="Arial Unicode MS"/>
            </a:endParaRPr>
          </a:p>
          <a:p>
            <a:pPr marL="0" indent="0">
              <a:defRPr/>
            </a:pPr>
            <a:endParaRPr lang="nl-NL" sz="2000" dirty="0">
              <a:ea typeface="Arial Unicode MS"/>
            </a:endParaRPr>
          </a:p>
        </p:txBody>
      </p:sp>
      <p:pic>
        <p:nvPicPr>
          <p:cNvPr id="5" name="Picture 3">
            <a:extLst>
              <a:ext uri="{FF2B5EF4-FFF2-40B4-BE49-F238E27FC236}">
                <a16:creationId xmlns:a16="http://schemas.microsoft.com/office/drawing/2014/main" id="{BA3057B4-897C-7901-6EFC-B1665B758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50781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E6EAEC3A-84D1-91A1-2496-9D948CE805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93A9E9-FD36-5C8B-646D-BA6D3BD044F9}"/>
              </a:ext>
            </a:extLst>
          </p:cNvPr>
          <p:cNvPicPr>
            <a:picLocks noChangeAspect="1"/>
          </p:cNvPicPr>
          <p:nvPr/>
        </p:nvPicPr>
        <p:blipFill>
          <a:blip r:embed="rId4"/>
          <a:stretch>
            <a:fillRect/>
          </a:stretch>
        </p:blipFill>
        <p:spPr>
          <a:xfrm>
            <a:off x="5230316" y="503237"/>
            <a:ext cx="5624211" cy="5908131"/>
          </a:xfrm>
          <a:prstGeom prst="rect">
            <a:avLst/>
          </a:prstGeom>
        </p:spPr>
      </p:pic>
      <p:pic>
        <p:nvPicPr>
          <p:cNvPr id="5" name="Picture 3">
            <a:extLst>
              <a:ext uri="{FF2B5EF4-FFF2-40B4-BE49-F238E27FC236}">
                <a16:creationId xmlns:a16="http://schemas.microsoft.com/office/drawing/2014/main" id="{B90F35C6-E479-4084-1246-1093FE09C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7C1CB038-A44C-BA70-0E08-E5073CFE71D0}"/>
              </a:ext>
            </a:extLst>
          </p:cNvPr>
          <p:cNvPicPr>
            <a:picLocks noChangeAspect="1"/>
          </p:cNvPicPr>
          <p:nvPr/>
        </p:nvPicPr>
        <p:blipFill>
          <a:blip r:embed="rId6"/>
          <a:stretch>
            <a:fillRect/>
          </a:stretch>
        </p:blipFill>
        <p:spPr>
          <a:xfrm>
            <a:off x="549796" y="1484784"/>
            <a:ext cx="5123524" cy="4195736"/>
          </a:xfrm>
          <a:prstGeom prst="rect">
            <a:avLst/>
          </a:prstGeom>
        </p:spPr>
      </p:pic>
    </p:spTree>
    <p:extLst>
      <p:ext uri="{BB962C8B-B14F-4D97-AF65-F5344CB8AC3E}">
        <p14:creationId xmlns:p14="http://schemas.microsoft.com/office/powerpoint/2010/main" val="41701231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405F-2435-B609-535C-7429037B3037}"/>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4F10E362-0413-1A82-DE82-1E0B024DC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el 1">
            <a:extLst>
              <a:ext uri="{FF2B5EF4-FFF2-40B4-BE49-F238E27FC236}">
                <a16:creationId xmlns:a16="http://schemas.microsoft.com/office/drawing/2014/main" id="{E083FAF3-DB63-2583-156D-86B42C5C7A98}"/>
              </a:ext>
            </a:extLst>
          </p:cNvPr>
          <p:cNvSpPr txBox="1">
            <a:spLocks/>
          </p:cNvSpPr>
          <p:nvPr/>
        </p:nvSpPr>
        <p:spPr>
          <a:xfrm>
            <a:off x="599562" y="570459"/>
            <a:ext cx="10966450" cy="1141412"/>
          </a:xfrm>
          <a:prstGeom prst="rect">
            <a:avLst/>
          </a:prstGeom>
        </p:spPr>
        <p:txBody>
          <a:bodyPr lIns="91440" tIns="45720" rIns="91440" bIns="45720" anchor="t"/>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a:defRPr/>
            </a:pPr>
            <a:r>
              <a:rPr lang="nl-NL" sz="3600" b="1" dirty="0"/>
              <a:t>Verordening (EU) 2024/900</a:t>
            </a:r>
            <a:endParaRPr lang="nl-NL" sz="3600" b="1" dirty="0">
              <a:ea typeface="+mj-lt"/>
              <a:cs typeface="+mj-lt"/>
            </a:endParaRPr>
          </a:p>
        </p:txBody>
      </p:sp>
      <p:pic>
        <p:nvPicPr>
          <p:cNvPr id="7" name="Picture 2" descr="S:\bB - Administratie\Communicatie\Website\Vormgeving\Illustraties Gino transparant\vissenkom.png">
            <a:extLst>
              <a:ext uri="{FF2B5EF4-FFF2-40B4-BE49-F238E27FC236}">
                <a16:creationId xmlns:a16="http://schemas.microsoft.com/office/drawing/2014/main" id="{77A4457F-5AC7-302C-34F2-42F5AED6F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8449" y="3983085"/>
            <a:ext cx="26670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inhoud 2">
            <a:extLst>
              <a:ext uri="{FF2B5EF4-FFF2-40B4-BE49-F238E27FC236}">
                <a16:creationId xmlns:a16="http://schemas.microsoft.com/office/drawing/2014/main" id="{9D466E34-0535-B0CC-3CD4-ABB2A5B54841}"/>
              </a:ext>
            </a:extLst>
          </p:cNvPr>
          <p:cNvSpPr txBox="1">
            <a:spLocks noChangeArrowheads="1"/>
          </p:cNvSpPr>
          <p:nvPr/>
        </p:nvSpPr>
        <p:spPr bwMode="auto">
          <a:xfrm>
            <a:off x="1254081" y="1682768"/>
            <a:ext cx="9408124" cy="44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a:buFont typeface="Arial" panose="02020603050405020304" pitchFamily="18" charset="0"/>
              <a:buChar char="•"/>
            </a:pPr>
            <a:r>
              <a:rPr lang="en-US" sz="2400" dirty="0">
                <a:latin typeface="Georgia"/>
                <a:cs typeface="Arial Unicode MS"/>
              </a:rPr>
              <a:t>VLOPS </a:t>
            </a:r>
            <a:r>
              <a:rPr lang="en-US" sz="2400" dirty="0" err="1">
                <a:latin typeface="Georgia"/>
                <a:cs typeface="Arial Unicode MS"/>
              </a:rPr>
              <a:t>transparantieverplichtingen</a:t>
            </a:r>
            <a:r>
              <a:rPr lang="en-US" sz="2400" dirty="0">
                <a:latin typeface="Georgia"/>
                <a:cs typeface="Arial Unicode MS"/>
              </a:rPr>
              <a:t> </a:t>
            </a:r>
            <a:r>
              <a:rPr lang="en-US" sz="2400" dirty="0" err="1">
                <a:latin typeface="Georgia"/>
                <a:cs typeface="Arial Unicode MS"/>
              </a:rPr>
              <a:t>invoeren</a:t>
            </a:r>
            <a:r>
              <a:rPr lang="en-US" sz="2400" dirty="0">
                <a:latin typeface="Georgia"/>
                <a:cs typeface="Arial Unicode MS"/>
              </a:rPr>
              <a:t>: </a:t>
            </a:r>
            <a:endParaRPr lang="en-US" sz="2400" dirty="0"/>
          </a:p>
          <a:p>
            <a:pPr marL="857250" lvl="1" indent="-457200">
              <a:buFont typeface="Courier New" panose="02020603050405020304" pitchFamily="18" charset="0"/>
              <a:buChar char="o"/>
            </a:pPr>
            <a:r>
              <a:rPr lang="en-US" sz="2400" dirty="0" err="1">
                <a:latin typeface="Georgia"/>
                <a:cs typeface="Arial Unicode MS"/>
              </a:rPr>
              <a:t>bij</a:t>
            </a:r>
            <a:r>
              <a:rPr lang="en-US" sz="2400" dirty="0">
                <a:latin typeface="Georgia"/>
                <a:cs typeface="Arial Unicode MS"/>
              </a:rPr>
              <a:t> </a:t>
            </a:r>
            <a:r>
              <a:rPr lang="en-US" sz="2400" dirty="0" err="1">
                <a:latin typeface="Georgia"/>
                <a:cs typeface="Arial Unicode MS"/>
              </a:rPr>
              <a:t>elke</a:t>
            </a:r>
            <a:r>
              <a:rPr lang="en-US" sz="2400" dirty="0">
                <a:latin typeface="Georgia"/>
                <a:cs typeface="Arial Unicode MS"/>
              </a:rPr>
              <a:t> </a:t>
            </a:r>
            <a:r>
              <a:rPr lang="en-US" sz="2400" dirty="0" err="1">
                <a:latin typeface="Georgia"/>
                <a:cs typeface="Arial Unicode MS"/>
              </a:rPr>
              <a:t>politieke</a:t>
            </a:r>
            <a:r>
              <a:rPr lang="en-US" sz="2400" dirty="0">
                <a:latin typeface="Georgia"/>
                <a:cs typeface="Arial Unicode MS"/>
              </a:rPr>
              <a:t> </a:t>
            </a:r>
            <a:r>
              <a:rPr lang="en-US" sz="2400" dirty="0" err="1">
                <a:latin typeface="Georgia"/>
                <a:cs typeface="Arial Unicode MS"/>
              </a:rPr>
              <a:t>advertentie</a:t>
            </a:r>
            <a:r>
              <a:rPr lang="en-US" sz="2400" dirty="0">
                <a:latin typeface="Georgia"/>
                <a:cs typeface="Arial Unicode MS"/>
              </a:rPr>
              <a:t> </a:t>
            </a:r>
            <a:r>
              <a:rPr lang="en-US" sz="2400" dirty="0" err="1">
                <a:latin typeface="Georgia"/>
                <a:cs typeface="Arial Unicode MS"/>
              </a:rPr>
              <a:t>moet</a:t>
            </a:r>
            <a:r>
              <a:rPr lang="en-US" sz="2400" dirty="0">
                <a:latin typeface="Georgia"/>
                <a:cs typeface="Arial Unicode MS"/>
              </a:rPr>
              <a:t> </a:t>
            </a:r>
            <a:r>
              <a:rPr lang="en-US" sz="2400" dirty="0" err="1">
                <a:latin typeface="Georgia"/>
                <a:cs typeface="Arial Unicode MS"/>
              </a:rPr>
              <a:t>zichtbaar</a:t>
            </a:r>
            <a:r>
              <a:rPr lang="en-US" sz="2400" dirty="0">
                <a:latin typeface="Georgia"/>
                <a:cs typeface="Arial Unicode MS"/>
              </a:rPr>
              <a:t> </a:t>
            </a:r>
            <a:r>
              <a:rPr lang="en-US" sz="2400" dirty="0" err="1">
                <a:latin typeface="Georgia"/>
                <a:cs typeface="Arial Unicode MS"/>
              </a:rPr>
              <a:t>zijn</a:t>
            </a:r>
            <a:r>
              <a:rPr lang="en-US" sz="2400" dirty="0">
                <a:latin typeface="Georgia"/>
                <a:cs typeface="Arial Unicode MS"/>
              </a:rPr>
              <a:t> </a:t>
            </a:r>
            <a:r>
              <a:rPr lang="en-US" sz="2400" dirty="0" err="1">
                <a:latin typeface="Georgia"/>
                <a:cs typeface="Arial Unicode MS"/>
              </a:rPr>
              <a:t>wie</a:t>
            </a:r>
            <a:r>
              <a:rPr lang="en-US" sz="2400" dirty="0">
                <a:latin typeface="Georgia"/>
                <a:cs typeface="Arial Unicode MS"/>
              </a:rPr>
              <a:t> </a:t>
            </a:r>
            <a:r>
              <a:rPr lang="en-US" sz="2400" dirty="0" err="1">
                <a:latin typeface="Georgia"/>
                <a:cs typeface="Arial Unicode MS"/>
              </a:rPr>
              <a:t>betaalt</a:t>
            </a:r>
            <a:r>
              <a:rPr lang="en-US" sz="2400" dirty="0">
                <a:latin typeface="Georgia"/>
                <a:cs typeface="Arial Unicode MS"/>
              </a:rPr>
              <a:t>, met welk </a:t>
            </a:r>
            <a:r>
              <a:rPr lang="en-US" sz="2400" dirty="0" err="1">
                <a:latin typeface="Georgia"/>
                <a:cs typeface="Arial Unicode MS"/>
              </a:rPr>
              <a:t>doel</a:t>
            </a:r>
            <a:r>
              <a:rPr lang="en-US" sz="2400" dirty="0">
                <a:latin typeface="Georgia"/>
                <a:cs typeface="Arial Unicode MS"/>
              </a:rPr>
              <a:t> </a:t>
            </a:r>
            <a:r>
              <a:rPr lang="en-US" sz="2400" dirty="0" err="1">
                <a:latin typeface="Georgia"/>
                <a:cs typeface="Arial Unicode MS"/>
              </a:rPr>
              <a:t>en</a:t>
            </a:r>
            <a:r>
              <a:rPr lang="en-US" sz="2400" dirty="0">
                <a:latin typeface="Georgia"/>
                <a:cs typeface="Arial Unicode MS"/>
              </a:rPr>
              <a:t> </a:t>
            </a:r>
            <a:r>
              <a:rPr lang="en-US" sz="2400" dirty="0" err="1">
                <a:latin typeface="Georgia"/>
                <a:cs typeface="Arial Unicode MS"/>
              </a:rPr>
              <a:t>welke</a:t>
            </a:r>
            <a:r>
              <a:rPr lang="en-US" sz="2400" dirty="0">
                <a:latin typeface="Georgia"/>
                <a:cs typeface="Arial Unicode MS"/>
              </a:rPr>
              <a:t> </a:t>
            </a:r>
            <a:r>
              <a:rPr lang="en-US" sz="2400" dirty="0" err="1">
                <a:latin typeface="Georgia"/>
                <a:cs typeface="Arial Unicode MS"/>
              </a:rPr>
              <a:t>doelgroep</a:t>
            </a:r>
            <a:r>
              <a:rPr lang="en-US" sz="2400" dirty="0">
                <a:latin typeface="Georgia"/>
                <a:cs typeface="Arial Unicode MS"/>
              </a:rPr>
              <a:t> </a:t>
            </a:r>
            <a:r>
              <a:rPr lang="en-US" sz="2400" dirty="0" err="1">
                <a:latin typeface="Georgia"/>
                <a:cs typeface="Arial Unicode MS"/>
              </a:rPr>
              <a:t>wordt</a:t>
            </a:r>
            <a:r>
              <a:rPr lang="en-US" sz="2400" dirty="0">
                <a:latin typeface="Georgia"/>
                <a:cs typeface="Arial Unicode MS"/>
              </a:rPr>
              <a:t> </a:t>
            </a:r>
            <a:r>
              <a:rPr lang="en-US" sz="2400" dirty="0" err="1">
                <a:latin typeface="Georgia"/>
                <a:cs typeface="Arial Unicode MS"/>
              </a:rPr>
              <a:t>getarget</a:t>
            </a:r>
            <a:r>
              <a:rPr lang="en-US" sz="2400" dirty="0">
                <a:latin typeface="Georgia"/>
                <a:cs typeface="Arial Unicode MS"/>
              </a:rPr>
              <a:t>.</a:t>
            </a:r>
            <a:endParaRPr lang="en-US" sz="2400" dirty="0"/>
          </a:p>
          <a:p>
            <a:pPr>
              <a:buFont typeface="Arial" panose="020B0604020202020204" pitchFamily="34" charset="0"/>
              <a:buChar char="•"/>
            </a:pPr>
            <a:r>
              <a:rPr lang="en-US" sz="2400" dirty="0">
                <a:latin typeface="Georgia"/>
                <a:cs typeface="Arial Unicode MS"/>
              </a:rPr>
              <a:t>Microtargeting </a:t>
            </a:r>
            <a:r>
              <a:rPr lang="en-US" sz="2400" dirty="0" err="1">
                <a:latin typeface="Georgia"/>
                <a:cs typeface="Arial Unicode MS"/>
              </a:rPr>
              <a:t>wordt</a:t>
            </a:r>
            <a:r>
              <a:rPr lang="en-US" sz="2400" dirty="0">
                <a:latin typeface="Georgia"/>
                <a:cs typeface="Arial Unicode MS"/>
              </a:rPr>
              <a:t> </a:t>
            </a:r>
            <a:r>
              <a:rPr lang="en-US" sz="2400" dirty="0" err="1">
                <a:latin typeface="Georgia"/>
                <a:cs typeface="Arial Unicode MS"/>
              </a:rPr>
              <a:t>sterk</a:t>
            </a:r>
            <a:r>
              <a:rPr lang="en-US" sz="2400" dirty="0">
                <a:latin typeface="Georgia"/>
                <a:cs typeface="Arial Unicode MS"/>
              </a:rPr>
              <a:t> </a:t>
            </a:r>
            <a:r>
              <a:rPr lang="en-US" sz="2400" dirty="0" err="1">
                <a:latin typeface="Georgia"/>
                <a:cs typeface="Arial Unicode MS"/>
              </a:rPr>
              <a:t>beperkt</a:t>
            </a:r>
            <a:r>
              <a:rPr lang="en-US" sz="2400" dirty="0">
                <a:latin typeface="Georgia"/>
                <a:cs typeface="Arial Unicode MS"/>
              </a:rPr>
              <a:t>.</a:t>
            </a:r>
            <a:endParaRPr lang="en-US" sz="2400" dirty="0"/>
          </a:p>
          <a:p>
            <a:pPr>
              <a:buFont typeface="Arial" panose="020B0604020202020204" pitchFamily="34" charset="0"/>
              <a:buChar char="•"/>
            </a:pPr>
            <a:r>
              <a:rPr lang="en-US" sz="2400" dirty="0" err="1">
                <a:latin typeface="Georgia"/>
                <a:cs typeface="Arial Unicode MS"/>
              </a:rPr>
              <a:t>Platformen</a:t>
            </a:r>
            <a:r>
              <a:rPr lang="en-US" sz="2400" dirty="0">
                <a:latin typeface="Georgia"/>
                <a:cs typeface="Arial Unicode MS"/>
              </a:rPr>
              <a:t> </a:t>
            </a:r>
            <a:r>
              <a:rPr lang="en-US" sz="2400" dirty="0" err="1">
                <a:latin typeface="Georgia"/>
                <a:cs typeface="Arial Unicode MS"/>
              </a:rPr>
              <a:t>moeten</a:t>
            </a:r>
            <a:r>
              <a:rPr lang="en-US" sz="2400" dirty="0">
                <a:latin typeface="Georgia"/>
                <a:cs typeface="Arial Unicode MS"/>
              </a:rPr>
              <a:t> registers </a:t>
            </a:r>
            <a:r>
              <a:rPr lang="en-US" sz="2400" dirty="0" err="1">
                <a:latin typeface="Georgia"/>
                <a:cs typeface="Arial Unicode MS"/>
              </a:rPr>
              <a:t>bijhouden</a:t>
            </a:r>
            <a:r>
              <a:rPr lang="en-US" sz="2400" dirty="0">
                <a:latin typeface="Georgia"/>
                <a:cs typeface="Arial Unicode MS"/>
              </a:rPr>
              <a:t> van </a:t>
            </a:r>
            <a:r>
              <a:rPr lang="en-US" sz="2400" dirty="0" err="1">
                <a:latin typeface="Georgia"/>
                <a:cs typeface="Arial Unicode MS"/>
              </a:rPr>
              <a:t>politieke</a:t>
            </a:r>
            <a:r>
              <a:rPr lang="en-US" sz="2400" dirty="0">
                <a:latin typeface="Georgia"/>
                <a:cs typeface="Arial Unicode MS"/>
              </a:rPr>
              <a:t> </a:t>
            </a:r>
            <a:r>
              <a:rPr lang="en-US" sz="2400" dirty="0" err="1">
                <a:latin typeface="Georgia"/>
                <a:cs typeface="Arial Unicode MS"/>
              </a:rPr>
              <a:t>advertenties</a:t>
            </a:r>
            <a:endParaRPr lang="en-US" sz="2400" dirty="0"/>
          </a:p>
          <a:p>
            <a:pPr>
              <a:buFont typeface="Arial" panose="020B0604020202020204" pitchFamily="34" charset="0"/>
              <a:buChar char="•"/>
            </a:pPr>
            <a:r>
              <a:rPr lang="en-US" sz="2400" dirty="0" err="1">
                <a:latin typeface="Georgia"/>
                <a:cs typeface="Arial Unicode MS"/>
              </a:rPr>
              <a:t>Rapporteren</a:t>
            </a:r>
            <a:r>
              <a:rPr lang="en-US" sz="2400" dirty="0">
                <a:latin typeface="Georgia"/>
                <a:cs typeface="Arial Unicode MS"/>
              </a:rPr>
              <a:t> </a:t>
            </a:r>
            <a:r>
              <a:rPr lang="en-US" sz="2400" dirty="0" err="1">
                <a:latin typeface="Georgia"/>
                <a:cs typeface="Arial Unicode MS"/>
              </a:rPr>
              <a:t>aan</a:t>
            </a:r>
            <a:r>
              <a:rPr lang="en-US" sz="2400" dirty="0">
                <a:latin typeface="Georgia"/>
                <a:cs typeface="Arial Unicode MS"/>
              </a:rPr>
              <a:t> </a:t>
            </a:r>
            <a:r>
              <a:rPr lang="en-US" sz="2400" dirty="0" err="1">
                <a:latin typeface="Georgia"/>
                <a:cs typeface="Arial Unicode MS"/>
              </a:rPr>
              <a:t>toezichthouders</a:t>
            </a:r>
            <a:r>
              <a:rPr lang="en-US" sz="2400" dirty="0">
                <a:latin typeface="Georgia"/>
                <a:cs typeface="Arial Unicode MS"/>
              </a:rPr>
              <a:t> over </a:t>
            </a:r>
            <a:r>
              <a:rPr lang="en-US" sz="2400" dirty="0" err="1">
                <a:latin typeface="Georgia"/>
                <a:cs typeface="Arial Unicode MS"/>
              </a:rPr>
              <a:t>politieke</a:t>
            </a:r>
            <a:r>
              <a:rPr lang="en-US" sz="2400" dirty="0">
                <a:latin typeface="Georgia"/>
                <a:cs typeface="Arial Unicode MS"/>
              </a:rPr>
              <a:t> </a:t>
            </a:r>
            <a:r>
              <a:rPr lang="en-US" sz="2400" dirty="0" err="1">
                <a:latin typeface="Georgia"/>
                <a:cs typeface="Arial Unicode MS"/>
              </a:rPr>
              <a:t>advertenties</a:t>
            </a:r>
            <a:r>
              <a:rPr lang="en-US" sz="2400" dirty="0">
                <a:latin typeface="Georgia"/>
                <a:cs typeface="Arial Unicode MS"/>
              </a:rPr>
              <a:t>.</a:t>
            </a:r>
          </a:p>
          <a:p>
            <a:pPr>
              <a:buFont typeface="Arial" panose="020B0604020202020204" pitchFamily="34" charset="0"/>
              <a:buChar char="•"/>
            </a:pPr>
            <a:r>
              <a:rPr lang="en-US" sz="2400" dirty="0" err="1">
                <a:latin typeface="Georgia"/>
                <a:cs typeface="Arial Unicode MS"/>
              </a:rPr>
              <a:t>Toename</a:t>
            </a:r>
            <a:r>
              <a:rPr lang="en-US" sz="2400" dirty="0">
                <a:latin typeface="Georgia"/>
                <a:cs typeface="Arial Unicode MS"/>
              </a:rPr>
              <a:t> van </a:t>
            </a:r>
            <a:r>
              <a:rPr lang="en-US" sz="2400" dirty="0" err="1">
                <a:latin typeface="Georgia"/>
                <a:cs typeface="Arial Unicode MS"/>
              </a:rPr>
              <a:t>juridische</a:t>
            </a:r>
            <a:r>
              <a:rPr lang="en-US" sz="2400" dirty="0">
                <a:latin typeface="Georgia"/>
                <a:cs typeface="Arial Unicode MS"/>
              </a:rPr>
              <a:t> </a:t>
            </a:r>
            <a:r>
              <a:rPr lang="en-US" sz="2400" dirty="0" err="1">
                <a:latin typeface="Georgia"/>
                <a:cs typeface="Arial Unicode MS"/>
              </a:rPr>
              <a:t>aansprakelijkheid</a:t>
            </a:r>
            <a:r>
              <a:rPr lang="en-US" sz="2400" dirty="0">
                <a:latin typeface="Georgia"/>
                <a:cs typeface="Arial Unicode MS"/>
              </a:rPr>
              <a:t> </a:t>
            </a:r>
            <a:r>
              <a:rPr lang="en-US" sz="2400" dirty="0" err="1">
                <a:latin typeface="Georgia"/>
                <a:cs typeface="Arial Unicode MS"/>
              </a:rPr>
              <a:t>bij</a:t>
            </a:r>
            <a:r>
              <a:rPr lang="en-US" sz="2800" dirty="0">
                <a:latin typeface="Georgia"/>
                <a:cs typeface="Arial Unicode MS"/>
              </a:rPr>
              <a:t> </a:t>
            </a:r>
            <a:r>
              <a:rPr lang="en-US" sz="2400" dirty="0" err="1">
                <a:latin typeface="Georgia"/>
                <a:cs typeface="Arial Unicode MS"/>
              </a:rPr>
              <a:t>overtreding</a:t>
            </a:r>
            <a:r>
              <a:rPr lang="en-US" sz="2400" dirty="0">
                <a:latin typeface="Georgia"/>
                <a:cs typeface="Arial Unicode MS"/>
              </a:rPr>
              <a:t>.</a:t>
            </a:r>
            <a:endParaRPr lang="en-US" sz="2400" dirty="0"/>
          </a:p>
          <a:p>
            <a:pPr>
              <a:buFont typeface="Arial" panose="020B0604020202020204" pitchFamily="34" charset="0"/>
              <a:buChar char="•"/>
            </a:pPr>
            <a:endParaRPr lang="en-US" sz="2400" dirty="0">
              <a:latin typeface="Georgia"/>
              <a:cs typeface="Arial Unicode MS"/>
            </a:endParaRP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6238316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665F22F4-6181-31CE-9E6D-A756F21B3A1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CCA02BF-BE30-463F-9C43-AADA0470A769}"/>
              </a:ext>
            </a:extLst>
          </p:cNvPr>
          <p:cNvSpPr txBox="1">
            <a:spLocks noChangeArrowheads="1"/>
          </p:cNvSpPr>
          <p:nvPr/>
        </p:nvSpPr>
        <p:spPr bwMode="auto">
          <a:xfrm>
            <a:off x="1269876" y="1052736"/>
            <a:ext cx="842582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0" marR="0" lvl="0" indent="0" algn="l" defTabSz="449263" rtl="0" eaLnBrk="0" fontAlgn="base" latinLnBrk="0" hangingPunct="0">
              <a:lnSpc>
                <a:spcPct val="93000"/>
              </a:lnSpc>
              <a:spcBef>
                <a:spcPct val="0"/>
              </a:spcBef>
              <a:spcAft>
                <a:spcPts val="1288"/>
              </a:spcAft>
              <a:buClr>
                <a:srgbClr val="000000"/>
              </a:buClr>
              <a:buSzPct val="100000"/>
              <a:tabLst/>
              <a:defRPr/>
            </a:pPr>
            <a:endParaRPr kumimoji="0" lang="nl-NL" altLang="nl-NL" sz="2400" i="0" u="none" strike="noStrike" kern="1200" cap="none" spc="0" normalizeH="0" baseline="0" noProof="0">
              <a:ln>
                <a:noFill/>
              </a:ln>
              <a:solidFill>
                <a:srgbClr val="000000"/>
              </a:solidFill>
              <a:effectLst/>
              <a:uLnTx/>
              <a:uFillTx/>
              <a:latin typeface="Georgia" panose="02040502050405020303" pitchFamily="18" charset="0"/>
              <a:ea typeface="+mn-ea"/>
            </a:endParaRPr>
          </a:p>
        </p:txBody>
      </p:sp>
      <p:pic>
        <p:nvPicPr>
          <p:cNvPr id="4" name="Picture 3">
            <a:extLst>
              <a:ext uri="{FF2B5EF4-FFF2-40B4-BE49-F238E27FC236}">
                <a16:creationId xmlns:a16="http://schemas.microsoft.com/office/drawing/2014/main" id="{1FA2398D-EFE1-CFD0-B457-C0ECE4E60761}"/>
              </a:ext>
            </a:extLst>
          </p:cNvPr>
          <p:cNvPicPr>
            <a:picLocks noChangeAspect="1"/>
          </p:cNvPicPr>
          <p:nvPr/>
        </p:nvPicPr>
        <p:blipFill>
          <a:blip r:embed="rId4"/>
          <a:stretch>
            <a:fillRect/>
          </a:stretch>
        </p:blipFill>
        <p:spPr>
          <a:xfrm>
            <a:off x="619434" y="277877"/>
            <a:ext cx="4855904" cy="3067762"/>
          </a:xfrm>
          <a:prstGeom prst="rect">
            <a:avLst/>
          </a:prstGeom>
        </p:spPr>
      </p:pic>
      <p:pic>
        <p:nvPicPr>
          <p:cNvPr id="5" name="Picture 4">
            <a:extLst>
              <a:ext uri="{FF2B5EF4-FFF2-40B4-BE49-F238E27FC236}">
                <a16:creationId xmlns:a16="http://schemas.microsoft.com/office/drawing/2014/main" id="{0F8EE2E3-66AE-4D03-EDCA-92CF68E0D0D4}"/>
              </a:ext>
            </a:extLst>
          </p:cNvPr>
          <p:cNvPicPr>
            <a:picLocks noChangeAspect="1"/>
          </p:cNvPicPr>
          <p:nvPr/>
        </p:nvPicPr>
        <p:blipFill>
          <a:blip r:embed="rId5"/>
          <a:stretch>
            <a:fillRect/>
          </a:stretch>
        </p:blipFill>
        <p:spPr>
          <a:xfrm>
            <a:off x="3758964" y="1814875"/>
            <a:ext cx="8029854" cy="4384220"/>
          </a:xfrm>
          <a:prstGeom prst="rect">
            <a:avLst/>
          </a:prstGeom>
        </p:spPr>
      </p:pic>
      <p:pic>
        <p:nvPicPr>
          <p:cNvPr id="6" name="Picture 5">
            <a:extLst>
              <a:ext uri="{FF2B5EF4-FFF2-40B4-BE49-F238E27FC236}">
                <a16:creationId xmlns:a16="http://schemas.microsoft.com/office/drawing/2014/main" id="{51A40564-A0FD-7ACD-1F43-6B31154C88FF}"/>
              </a:ext>
            </a:extLst>
          </p:cNvPr>
          <p:cNvPicPr>
            <a:picLocks noChangeAspect="1"/>
          </p:cNvPicPr>
          <p:nvPr/>
        </p:nvPicPr>
        <p:blipFill>
          <a:blip r:embed="rId6"/>
          <a:stretch>
            <a:fillRect/>
          </a:stretch>
        </p:blipFill>
        <p:spPr>
          <a:xfrm>
            <a:off x="7204799" y="100036"/>
            <a:ext cx="4185388" cy="3412328"/>
          </a:xfrm>
          <a:prstGeom prst="rect">
            <a:avLst/>
          </a:prstGeom>
        </p:spPr>
      </p:pic>
      <p:pic>
        <p:nvPicPr>
          <p:cNvPr id="7" name="Picture 6">
            <a:extLst>
              <a:ext uri="{FF2B5EF4-FFF2-40B4-BE49-F238E27FC236}">
                <a16:creationId xmlns:a16="http://schemas.microsoft.com/office/drawing/2014/main" id="{7EF4F081-2D0D-5FCE-85FD-F1FFC01A7A5D}"/>
              </a:ext>
            </a:extLst>
          </p:cNvPr>
          <p:cNvPicPr>
            <a:picLocks noChangeAspect="1"/>
          </p:cNvPicPr>
          <p:nvPr/>
        </p:nvPicPr>
        <p:blipFill>
          <a:blip r:embed="rId7"/>
          <a:stretch>
            <a:fillRect/>
          </a:stretch>
        </p:blipFill>
        <p:spPr>
          <a:xfrm>
            <a:off x="929754" y="3690204"/>
            <a:ext cx="4235257" cy="2889921"/>
          </a:xfrm>
          <a:prstGeom prst="rect">
            <a:avLst/>
          </a:prstGeom>
        </p:spPr>
      </p:pic>
      <p:pic>
        <p:nvPicPr>
          <p:cNvPr id="8" name="Picture 3">
            <a:extLst>
              <a:ext uri="{FF2B5EF4-FFF2-40B4-BE49-F238E27FC236}">
                <a16:creationId xmlns:a16="http://schemas.microsoft.com/office/drawing/2014/main" id="{E09A6531-C061-B5BC-B082-7894FAD03B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163"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26199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D5C0B59A-59F2-006F-CC83-14F077D59944}"/>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18C0DAF6-DA2E-F637-DA8E-C32DD449F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877272"/>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Afbeelding 6">
            <a:extLst>
              <a:ext uri="{FF2B5EF4-FFF2-40B4-BE49-F238E27FC236}">
                <a16:creationId xmlns:a16="http://schemas.microsoft.com/office/drawing/2014/main" id="{BC5206C7-1BA9-1A62-795C-AFCB1CD6BACB}"/>
              </a:ext>
            </a:extLst>
          </p:cNvPr>
          <p:cNvPicPr>
            <a:picLocks noChangeAspect="1"/>
          </p:cNvPicPr>
          <p:nvPr/>
        </p:nvPicPr>
        <p:blipFill>
          <a:blip r:embed="rId5"/>
          <a:stretch>
            <a:fillRect/>
          </a:stretch>
        </p:blipFill>
        <p:spPr>
          <a:xfrm>
            <a:off x="5790310" y="347182"/>
            <a:ext cx="5929447" cy="3621957"/>
          </a:xfrm>
          <a:prstGeom prst="rect">
            <a:avLst/>
          </a:prstGeom>
        </p:spPr>
      </p:pic>
      <p:pic>
        <p:nvPicPr>
          <p:cNvPr id="4" name="Afbeelding 3">
            <a:extLst>
              <a:ext uri="{FF2B5EF4-FFF2-40B4-BE49-F238E27FC236}">
                <a16:creationId xmlns:a16="http://schemas.microsoft.com/office/drawing/2014/main" id="{F43120E7-E455-F8A1-E615-E85769426595}"/>
              </a:ext>
            </a:extLst>
          </p:cNvPr>
          <p:cNvPicPr>
            <a:picLocks noChangeAspect="1"/>
          </p:cNvPicPr>
          <p:nvPr/>
        </p:nvPicPr>
        <p:blipFill>
          <a:blip r:embed="rId6"/>
          <a:srcRect b="26841"/>
          <a:stretch>
            <a:fillRect/>
          </a:stretch>
        </p:blipFill>
        <p:spPr>
          <a:xfrm>
            <a:off x="1045369" y="729533"/>
            <a:ext cx="3980958" cy="4487600"/>
          </a:xfrm>
          <a:prstGeom prst="rect">
            <a:avLst/>
          </a:prstGeom>
        </p:spPr>
      </p:pic>
      <p:pic>
        <p:nvPicPr>
          <p:cNvPr id="2" name="Afbeelding 1">
            <a:extLst>
              <a:ext uri="{FF2B5EF4-FFF2-40B4-BE49-F238E27FC236}">
                <a16:creationId xmlns:a16="http://schemas.microsoft.com/office/drawing/2014/main" id="{D6B3AF30-A518-C818-FBE3-238BE4416E82}"/>
              </a:ext>
            </a:extLst>
          </p:cNvPr>
          <p:cNvPicPr>
            <a:picLocks noChangeAspect="1"/>
          </p:cNvPicPr>
          <p:nvPr/>
        </p:nvPicPr>
        <p:blipFill>
          <a:blip r:embed="rId7"/>
          <a:srcRect b="13620"/>
          <a:stretch>
            <a:fillRect/>
          </a:stretch>
        </p:blipFill>
        <p:spPr>
          <a:xfrm>
            <a:off x="4223351" y="2158160"/>
            <a:ext cx="3742121" cy="4487600"/>
          </a:xfrm>
          <a:prstGeom prst="rect">
            <a:avLst/>
          </a:prstGeom>
        </p:spPr>
      </p:pic>
    </p:spTree>
    <p:extLst>
      <p:ext uri="{BB962C8B-B14F-4D97-AF65-F5344CB8AC3E}">
        <p14:creationId xmlns:p14="http://schemas.microsoft.com/office/powerpoint/2010/main" val="10511283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B80F49A7-649B-50AB-A0C1-C54010346A9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C189417-0AF1-6764-81E4-0C48750534E6}"/>
              </a:ext>
            </a:extLst>
          </p:cNvPr>
          <p:cNvSpPr>
            <a:spLocks noGrp="1"/>
          </p:cNvSpPr>
          <p:nvPr>
            <p:ph type="title"/>
          </p:nvPr>
        </p:nvSpPr>
        <p:spPr>
          <a:xfrm>
            <a:off x="609600" y="273050"/>
            <a:ext cx="10966450" cy="1141413"/>
          </a:xfrm>
        </p:spPr>
        <p:txBody>
          <a:bodyPr/>
          <a:lstStyle/>
          <a:p>
            <a:r>
              <a:rPr lang="en-US" b="1" err="1"/>
              <a:t>Maatschappelijke</a:t>
            </a:r>
            <a:r>
              <a:rPr lang="en-US" b="1"/>
              <a:t> </a:t>
            </a:r>
            <a:r>
              <a:rPr lang="en-US" b="1" err="1"/>
              <a:t>gevolgen</a:t>
            </a:r>
            <a:endParaRPr lang="en-US" b="1"/>
          </a:p>
        </p:txBody>
      </p:sp>
      <p:sp>
        <p:nvSpPr>
          <p:cNvPr id="3" name="TextBox 2">
            <a:extLst>
              <a:ext uri="{FF2B5EF4-FFF2-40B4-BE49-F238E27FC236}">
                <a16:creationId xmlns:a16="http://schemas.microsoft.com/office/drawing/2014/main" id="{7C71EDB9-A2BA-A63E-DE15-31730847BAA2}"/>
              </a:ext>
            </a:extLst>
          </p:cNvPr>
          <p:cNvSpPr txBox="1"/>
          <p:nvPr/>
        </p:nvSpPr>
        <p:spPr>
          <a:xfrm>
            <a:off x="1430139" y="1849467"/>
            <a:ext cx="10146542" cy="31636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3000"/>
              </a:lnSpc>
              <a:spcAft>
                <a:spcPts val="1288"/>
              </a:spcAft>
              <a:buClr>
                <a:srgbClr val="000000"/>
              </a:buClr>
              <a:buSzPct val="100000"/>
              <a:buFont typeface="Arial" panose="020B0604020202020204" pitchFamily="34" charset="0"/>
              <a:buChar char="•"/>
            </a:pPr>
            <a:r>
              <a:rPr lang="en-US" sz="2400" dirty="0">
                <a:solidFill>
                  <a:srgbClr val="000000"/>
                </a:solidFill>
                <a:latin typeface="Georgia"/>
                <a:cs typeface="Arial Unicode MS"/>
              </a:rPr>
              <a:t>Meta over </a:t>
            </a:r>
            <a:r>
              <a:rPr lang="en-US" sz="2400" dirty="0" err="1">
                <a:solidFill>
                  <a:srgbClr val="000000"/>
                </a:solidFill>
                <a:latin typeface="Georgia"/>
                <a:cs typeface="Arial Unicode MS"/>
              </a:rPr>
              <a:t>verordening</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bedreiging</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voor</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gepersonaliseerde</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reclame</a:t>
            </a:r>
            <a:r>
              <a:rPr lang="en-US" sz="2400" dirty="0">
                <a:solidFill>
                  <a:srgbClr val="000000"/>
                </a:solidFill>
                <a:latin typeface="Georgia"/>
                <a:cs typeface="Arial Unicode MS"/>
              </a:rPr>
              <a:t>”.</a:t>
            </a:r>
          </a:p>
          <a:p>
            <a:pPr marL="342900" indent="-342900">
              <a:lnSpc>
                <a:spcPct val="93000"/>
              </a:lnSpc>
              <a:spcAft>
                <a:spcPts val="1288"/>
              </a:spcAft>
              <a:buClr>
                <a:srgbClr val="000000"/>
              </a:buClr>
              <a:buSzPct val="100000"/>
              <a:buFont typeface="Arial" panose="020B0604020202020204" pitchFamily="34" charset="0"/>
              <a:buChar char="•"/>
            </a:pPr>
            <a:r>
              <a:rPr lang="en-US" sz="2400" dirty="0">
                <a:solidFill>
                  <a:srgbClr val="000000"/>
                </a:solidFill>
                <a:latin typeface="Georgia"/>
                <a:cs typeface="Arial Unicode MS"/>
              </a:rPr>
              <a:t>Meta: </a:t>
            </a:r>
            <a:r>
              <a:rPr lang="en-US" sz="2400" dirty="0" err="1">
                <a:solidFill>
                  <a:srgbClr val="000000"/>
                </a:solidFill>
                <a:latin typeface="Georgia"/>
                <a:cs typeface="Arial Unicode MS"/>
              </a:rPr>
              <a:t>geen</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advertenties</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meer</a:t>
            </a:r>
            <a:r>
              <a:rPr lang="en-US" sz="2400" dirty="0">
                <a:solidFill>
                  <a:srgbClr val="000000"/>
                </a:solidFill>
                <a:latin typeface="Georgia"/>
                <a:cs typeface="Arial Unicode MS"/>
              </a:rPr>
              <a:t> over </a:t>
            </a:r>
            <a:r>
              <a:rPr lang="en-US" sz="2400" dirty="0" err="1">
                <a:solidFill>
                  <a:srgbClr val="000000"/>
                </a:solidFill>
                <a:latin typeface="Georgia"/>
                <a:cs typeface="Arial Unicode MS"/>
              </a:rPr>
              <a:t>politiek</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verkiezingen</a:t>
            </a:r>
            <a:r>
              <a:rPr lang="en-US" sz="2400" dirty="0">
                <a:solidFill>
                  <a:srgbClr val="000000"/>
                </a:solidFill>
                <a:latin typeface="Georgia"/>
                <a:cs typeface="Arial Unicode MS"/>
              </a:rPr>
              <a:t> of </a:t>
            </a:r>
            <a:r>
              <a:rPr lang="en-US" sz="2400" u="sng" dirty="0" err="1">
                <a:solidFill>
                  <a:srgbClr val="000000"/>
                </a:solidFill>
                <a:latin typeface="Georgia"/>
                <a:cs typeface="Arial Unicode MS"/>
              </a:rPr>
              <a:t>maatschappelijke</a:t>
            </a:r>
            <a:r>
              <a:rPr lang="en-US" sz="2400" u="sng" dirty="0">
                <a:solidFill>
                  <a:srgbClr val="000000"/>
                </a:solidFill>
                <a:latin typeface="Georgia"/>
                <a:cs typeface="Arial Unicode MS"/>
              </a:rPr>
              <a:t> </a:t>
            </a:r>
            <a:r>
              <a:rPr lang="en-US" sz="2400" u="sng" dirty="0" err="1">
                <a:solidFill>
                  <a:srgbClr val="000000"/>
                </a:solidFill>
                <a:latin typeface="Georgia"/>
                <a:cs typeface="Arial Unicode MS"/>
              </a:rPr>
              <a:t>kwesties</a:t>
            </a:r>
            <a:r>
              <a:rPr lang="en-US" sz="2400" dirty="0">
                <a:solidFill>
                  <a:srgbClr val="000000"/>
                </a:solidFill>
                <a:latin typeface="Georgia"/>
                <a:cs typeface="Arial Unicode MS"/>
              </a:rPr>
              <a:t>.</a:t>
            </a:r>
          </a:p>
          <a:p>
            <a:pPr marL="342900" indent="-342900">
              <a:lnSpc>
                <a:spcPct val="93000"/>
              </a:lnSpc>
              <a:spcAft>
                <a:spcPts val="1288"/>
              </a:spcAft>
              <a:buClr>
                <a:srgbClr val="000000"/>
              </a:buClr>
              <a:buSzPct val="100000"/>
              <a:buFont typeface="Arial" panose="020B0604020202020204" pitchFamily="34" charset="0"/>
              <a:buChar char="•"/>
            </a:pPr>
            <a:r>
              <a:rPr lang="en-US" sz="2400" dirty="0">
                <a:solidFill>
                  <a:srgbClr val="000000"/>
                </a:solidFill>
                <a:latin typeface="Georgia"/>
                <a:cs typeface="Arial Unicode MS"/>
              </a:rPr>
              <a:t>Begrip “</a:t>
            </a:r>
            <a:r>
              <a:rPr lang="en-US" sz="2400" dirty="0" err="1">
                <a:solidFill>
                  <a:srgbClr val="000000"/>
                </a:solidFill>
                <a:latin typeface="Georgia"/>
                <a:cs typeface="Arial Unicode MS"/>
              </a:rPr>
              <a:t>maatschappelijke</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kwesties</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zeer</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ruim</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geïnterpreteerd</a:t>
            </a:r>
            <a:r>
              <a:rPr lang="en-US" sz="2400" dirty="0">
                <a:solidFill>
                  <a:srgbClr val="000000"/>
                </a:solidFill>
                <a:latin typeface="Georgia"/>
                <a:cs typeface="Arial Unicode MS"/>
              </a:rPr>
              <a:t>.</a:t>
            </a:r>
          </a:p>
          <a:p>
            <a:pPr marL="342900" indent="-342900">
              <a:lnSpc>
                <a:spcPct val="93000"/>
              </a:lnSpc>
              <a:spcAft>
                <a:spcPts val="1288"/>
              </a:spcAft>
              <a:buClr>
                <a:srgbClr val="000000"/>
              </a:buClr>
              <a:buSzPct val="100000"/>
              <a:buFont typeface="Arial" panose="020B0604020202020204" pitchFamily="34" charset="0"/>
              <a:buChar char="•"/>
            </a:pPr>
            <a:r>
              <a:rPr lang="en-US" sz="2400" dirty="0">
                <a:solidFill>
                  <a:srgbClr val="000000"/>
                </a:solidFill>
                <a:latin typeface="Georgia"/>
                <a:cs typeface="Arial Unicode MS"/>
              </a:rPr>
              <a:t>NGO’s </a:t>
            </a:r>
            <a:r>
              <a:rPr lang="en-US" sz="2400" dirty="0" err="1">
                <a:solidFill>
                  <a:srgbClr val="000000"/>
                </a:solidFill>
                <a:latin typeface="Georgia"/>
                <a:cs typeface="Arial Unicode MS"/>
              </a:rPr>
              <a:t>en</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belangenorganisaties</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raken</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hun</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advertentie-kanaal</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kwijt</a:t>
            </a:r>
            <a:r>
              <a:rPr lang="en-US" sz="2400" dirty="0">
                <a:solidFill>
                  <a:srgbClr val="000000"/>
                </a:solidFill>
                <a:latin typeface="Georgia"/>
                <a:cs typeface="Arial Unicode MS"/>
              </a:rPr>
              <a:t>.</a:t>
            </a:r>
          </a:p>
          <a:p>
            <a:pPr marL="342900" indent="-342900">
              <a:lnSpc>
                <a:spcPct val="93000"/>
              </a:lnSpc>
              <a:spcAft>
                <a:spcPts val="1288"/>
              </a:spcAft>
              <a:buClr>
                <a:srgbClr val="000000"/>
              </a:buClr>
              <a:buSzPct val="100000"/>
              <a:buFont typeface="Arial" panose="020B0604020202020204" pitchFamily="34" charset="0"/>
              <a:buChar char="•"/>
            </a:pPr>
            <a:r>
              <a:rPr lang="en-US" sz="2400" dirty="0">
                <a:solidFill>
                  <a:srgbClr val="000000"/>
                </a:solidFill>
                <a:latin typeface="Georgia"/>
                <a:cs typeface="Arial Unicode MS"/>
              </a:rPr>
              <a:t>Meta </a:t>
            </a:r>
            <a:r>
              <a:rPr lang="en-US" sz="2400" dirty="0" err="1">
                <a:solidFill>
                  <a:srgbClr val="000000"/>
                </a:solidFill>
                <a:latin typeface="Georgia"/>
                <a:cs typeface="Arial Unicode MS"/>
              </a:rPr>
              <a:t>zegt</a:t>
            </a:r>
            <a:r>
              <a:rPr lang="en-US" sz="2400" dirty="0">
                <a:solidFill>
                  <a:srgbClr val="000000"/>
                </a:solidFill>
                <a:latin typeface="Georgia"/>
                <a:cs typeface="Arial Unicode MS"/>
              </a:rPr>
              <a:t> “</a:t>
            </a:r>
            <a:r>
              <a:rPr lang="en-US" sz="2400" dirty="0" err="1">
                <a:solidFill>
                  <a:srgbClr val="000000"/>
                </a:solidFill>
                <a:latin typeface="Georgia"/>
                <a:cs typeface="Arial Unicode MS"/>
              </a:rPr>
              <a:t>overregulering</a:t>
            </a:r>
            <a:r>
              <a:rPr lang="en-US" sz="2400" dirty="0">
                <a:solidFill>
                  <a:srgbClr val="000000"/>
                </a:solidFill>
                <a:latin typeface="Georgia"/>
                <a:cs typeface="Arial Unicode MS"/>
              </a:rPr>
              <a:t>”, maar </a:t>
            </a:r>
            <a:r>
              <a:rPr lang="en-US" sz="2400" dirty="0" err="1">
                <a:solidFill>
                  <a:srgbClr val="000000"/>
                </a:solidFill>
                <a:latin typeface="Georgia"/>
                <a:cs typeface="Arial Unicode MS"/>
              </a:rPr>
              <a:t>beperkt</a:t>
            </a:r>
            <a:r>
              <a:rPr lang="en-US" sz="2400" dirty="0">
                <a:solidFill>
                  <a:srgbClr val="000000"/>
                </a:solidFill>
                <a:latin typeface="Georgia"/>
                <a:cs typeface="Arial Unicode MS"/>
              </a:rPr>
              <a:t> de </a:t>
            </a:r>
            <a:r>
              <a:rPr lang="en-US" sz="2400" dirty="0" err="1">
                <a:solidFill>
                  <a:srgbClr val="000000"/>
                </a:solidFill>
                <a:latin typeface="Georgia"/>
                <a:cs typeface="Arial Unicode MS"/>
              </a:rPr>
              <a:t>vrijheid</a:t>
            </a:r>
            <a:r>
              <a:rPr lang="en-US" sz="2400" dirty="0">
                <a:solidFill>
                  <a:srgbClr val="000000"/>
                </a:solidFill>
                <a:latin typeface="Georgia"/>
                <a:cs typeface="Arial Unicode MS"/>
              </a:rPr>
              <a:t> van </a:t>
            </a:r>
            <a:r>
              <a:rPr lang="en-US" sz="2400" dirty="0" err="1">
                <a:solidFill>
                  <a:srgbClr val="000000"/>
                </a:solidFill>
                <a:latin typeface="Georgia"/>
                <a:cs typeface="Arial Unicode MS"/>
              </a:rPr>
              <a:t>meningsuiting</a:t>
            </a:r>
            <a:r>
              <a:rPr lang="en-US" sz="2400" dirty="0">
                <a:solidFill>
                  <a:srgbClr val="000000"/>
                </a:solidFill>
                <a:latin typeface="Georgia"/>
                <a:cs typeface="Arial Unicode MS"/>
              </a:rPr>
              <a:t>. </a:t>
            </a:r>
          </a:p>
        </p:txBody>
      </p:sp>
      <p:pic>
        <p:nvPicPr>
          <p:cNvPr id="4" name="Picture 3">
            <a:extLst>
              <a:ext uri="{FF2B5EF4-FFF2-40B4-BE49-F238E27FC236}">
                <a16:creationId xmlns:a16="http://schemas.microsoft.com/office/drawing/2014/main" id="{1114AD03-9DBE-C89F-4AD6-12AE827B7DEE}"/>
              </a:ext>
            </a:extLst>
          </p:cNvPr>
          <p:cNvPicPr>
            <a:picLocks noChangeAspect="1"/>
          </p:cNvPicPr>
          <p:nvPr/>
        </p:nvPicPr>
        <p:blipFill>
          <a:blip r:embed="rId4"/>
          <a:stretch>
            <a:fillRect/>
          </a:stretch>
        </p:blipFill>
        <p:spPr>
          <a:xfrm>
            <a:off x="9089641" y="4585179"/>
            <a:ext cx="2080457" cy="2532100"/>
          </a:xfrm>
          <a:prstGeom prst="rect">
            <a:avLst/>
          </a:prstGeom>
        </p:spPr>
      </p:pic>
      <p:pic>
        <p:nvPicPr>
          <p:cNvPr id="5" name="Picture 3">
            <a:extLst>
              <a:ext uri="{FF2B5EF4-FFF2-40B4-BE49-F238E27FC236}">
                <a16:creationId xmlns:a16="http://schemas.microsoft.com/office/drawing/2014/main" id="{91C080FB-2291-D061-89CA-832E4A8FE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31228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F4D3-FD89-4B1C-AF8D-B20542E296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3AFB1F-A135-A66B-1929-C3123E252FF7}"/>
              </a:ext>
            </a:extLst>
          </p:cNvPr>
          <p:cNvSpPr>
            <a:spLocks noGrp="1"/>
          </p:cNvSpPr>
          <p:nvPr>
            <p:ph type="title"/>
          </p:nvPr>
        </p:nvSpPr>
        <p:spPr/>
        <p:txBody>
          <a:bodyPr/>
          <a:lstStyle/>
          <a:p>
            <a:r>
              <a:rPr lang="nl-NL" dirty="0"/>
              <a:t>Martijn Snoep (ACM): sociale mediaverbod?</a:t>
            </a:r>
          </a:p>
        </p:txBody>
      </p:sp>
      <p:pic>
        <p:nvPicPr>
          <p:cNvPr id="3" name="Picture 3">
            <a:extLst>
              <a:ext uri="{FF2B5EF4-FFF2-40B4-BE49-F238E27FC236}">
                <a16:creationId xmlns:a16="http://schemas.microsoft.com/office/drawing/2014/main" id="{88FB0E3A-B21A-AF33-EB21-DDA7FE119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5877272"/>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jdelijke aanduiding voor inhoud 2">
            <a:extLst>
              <a:ext uri="{FF2B5EF4-FFF2-40B4-BE49-F238E27FC236}">
                <a16:creationId xmlns:a16="http://schemas.microsoft.com/office/drawing/2014/main" id="{984EA71E-1948-C24F-2992-7343C9405B70}"/>
              </a:ext>
            </a:extLst>
          </p:cNvPr>
          <p:cNvSpPr txBox="1">
            <a:spLocks noChangeArrowheads="1"/>
          </p:cNvSpPr>
          <p:nvPr/>
        </p:nvSpPr>
        <p:spPr bwMode="auto">
          <a:xfrm>
            <a:off x="1254081" y="1682768"/>
            <a:ext cx="4508544" cy="44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0" marR="0" lvl="0" indent="0" algn="l" defTabSz="449263" rtl="0" eaLnBrk="0" fontAlgn="base" latinLnBrk="0" hangingPunct="0">
              <a:lnSpc>
                <a:spcPct val="93000"/>
              </a:lnSpc>
              <a:spcBef>
                <a:spcPct val="0"/>
              </a:spcBef>
              <a:spcAft>
                <a:spcPts val="1288"/>
              </a:spcAft>
              <a:buClr>
                <a:srgbClr val="000000"/>
              </a:buClr>
              <a:buSzPct val="100000"/>
              <a:buFont typeface="Times New Roman" panose="02020603050405020304" pitchFamily="18" charset="0"/>
              <a:buNone/>
              <a:tabLst/>
              <a:defRPr/>
            </a:pPr>
            <a:r>
              <a:rPr kumimoji="0" lang="nl-NL" altLang="nl-NL" sz="2800" b="0" i="0" u="none" strike="noStrike" kern="0" cap="none" spc="0" normalizeH="0" baseline="0" noProof="0" dirty="0">
                <a:ln>
                  <a:noFill/>
                </a:ln>
                <a:solidFill>
                  <a:srgbClr val="000000"/>
                </a:solidFill>
                <a:effectLst/>
                <a:uLnTx/>
                <a:uFillTx/>
                <a:latin typeface="Georgia" panose="02040502050405020303" pitchFamily="18" charset="0"/>
                <a:ea typeface="Arial Unicode MS" pitchFamily="34" charset="-128"/>
              </a:rPr>
              <a:t>Drie uitwegen:</a:t>
            </a:r>
          </a:p>
          <a:p>
            <a:pPr marL="457200" marR="0" lvl="0" indent="-4572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r>
              <a:rPr kumimoji="0" lang="nl-NL" sz="2400" b="1" i="0" u="none" strike="noStrike" kern="0" cap="none" spc="0" normalizeH="0" baseline="0" noProof="0" dirty="0">
                <a:ln>
                  <a:noFill/>
                </a:ln>
                <a:solidFill>
                  <a:srgbClr val="000000"/>
                </a:solidFill>
                <a:effectLst/>
                <a:uLnTx/>
                <a:uFillTx/>
                <a:latin typeface="Georgia" panose="02040502050405020303" pitchFamily="18" charset="0"/>
                <a:ea typeface="Arial Unicode MS" pitchFamily="34" charset="-128"/>
              </a:rPr>
              <a:t>Reguleren</a:t>
            </a:r>
            <a:r>
              <a:rPr kumimoji="0" lang="nl-NL" sz="2400" b="0" i="0" u="none" strike="noStrike" kern="0" cap="none" spc="0" normalizeH="0" baseline="0" noProof="0" dirty="0">
                <a:ln>
                  <a:noFill/>
                </a:ln>
                <a:solidFill>
                  <a:srgbClr val="000000"/>
                </a:solidFill>
                <a:effectLst/>
                <a:uLnTx/>
                <a:uFillTx/>
                <a:latin typeface="Georgia" panose="02040502050405020303" pitchFamily="18" charset="0"/>
                <a:ea typeface="Arial Unicode MS" pitchFamily="34" charset="-128"/>
              </a:rPr>
              <a:t> van onwenselijke/schadelijke gevolgen.</a:t>
            </a:r>
          </a:p>
          <a:p>
            <a:pPr marL="457200" marR="0" lvl="0" indent="-4572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r>
              <a:rPr kumimoji="0" lang="nl-NL" sz="2400" b="1" i="0" u="none" strike="noStrike" kern="0" cap="none" spc="0" normalizeH="0" baseline="0" noProof="0" dirty="0">
                <a:ln>
                  <a:noFill/>
                </a:ln>
                <a:solidFill>
                  <a:srgbClr val="000000"/>
                </a:solidFill>
                <a:effectLst/>
                <a:uLnTx/>
                <a:uFillTx/>
                <a:latin typeface="Georgia" panose="02040502050405020303" pitchFamily="18" charset="0"/>
                <a:ea typeface="Arial Unicode MS" pitchFamily="34" charset="-128"/>
              </a:rPr>
              <a:t>Verbieden</a:t>
            </a:r>
            <a:r>
              <a:rPr kumimoji="0" lang="nl-NL" sz="2400" b="0" i="0" u="none" strike="noStrike" kern="0" cap="none" spc="0" normalizeH="0" baseline="0" noProof="0" dirty="0">
                <a:ln>
                  <a:noFill/>
                </a:ln>
                <a:solidFill>
                  <a:srgbClr val="000000"/>
                </a:solidFill>
                <a:effectLst/>
                <a:uLnTx/>
                <a:uFillTx/>
                <a:latin typeface="Georgia" panose="02040502050405020303" pitchFamily="18" charset="0"/>
                <a:ea typeface="Arial Unicode MS" pitchFamily="34" charset="-128"/>
              </a:rPr>
              <a:t> van doorgifte van diensten op eigen grondgebied.</a:t>
            </a:r>
          </a:p>
          <a:p>
            <a:pPr marL="457200" marR="0" lvl="0" indent="-457200" algn="l" defTabSz="449263" rtl="0" eaLnBrk="0" fontAlgn="base" latinLnBrk="0" hangingPunct="0">
              <a:lnSpc>
                <a:spcPct val="93000"/>
              </a:lnSpc>
              <a:spcBef>
                <a:spcPct val="0"/>
              </a:spcBef>
              <a:spcAft>
                <a:spcPts val="1288"/>
              </a:spcAft>
              <a:buClr>
                <a:srgbClr val="000000"/>
              </a:buClr>
              <a:buSzPct val="100000"/>
              <a:buFont typeface="Arial" panose="020B0604020202020204" pitchFamily="34" charset="0"/>
              <a:buChar char="•"/>
              <a:tabLst/>
              <a:defRPr/>
            </a:pPr>
            <a:r>
              <a:rPr kumimoji="0" lang="nl-NL" sz="2400" b="1" i="0" u="none" strike="noStrike" kern="0" cap="none" spc="0" normalizeH="0" baseline="0" noProof="0" dirty="0">
                <a:ln>
                  <a:noFill/>
                </a:ln>
                <a:solidFill>
                  <a:srgbClr val="000000"/>
                </a:solidFill>
                <a:effectLst/>
                <a:uLnTx/>
                <a:uFillTx/>
                <a:latin typeface="Georgia" panose="02040502050405020303" pitchFamily="18" charset="0"/>
                <a:ea typeface="Arial Unicode MS" pitchFamily="34" charset="-128"/>
              </a:rPr>
              <a:t>Vrijlaten</a:t>
            </a:r>
            <a:r>
              <a:rPr kumimoji="0" lang="nl-NL" sz="2400" b="0" i="0" u="none" strike="noStrike" kern="0" cap="none" spc="0" normalizeH="0" baseline="0" noProof="0" dirty="0">
                <a:ln>
                  <a:noFill/>
                </a:ln>
                <a:solidFill>
                  <a:srgbClr val="000000"/>
                </a:solidFill>
                <a:effectLst/>
                <a:uLnTx/>
                <a:uFillTx/>
                <a:latin typeface="Georgia" panose="02040502050405020303" pitchFamily="18" charset="0"/>
                <a:ea typeface="Arial Unicode MS" pitchFamily="34" charset="-128"/>
              </a:rPr>
              <a:t>. Er zijn grenzen aan maakbaarheid door regulering.</a:t>
            </a:r>
            <a:endParaRPr kumimoji="0" lang="nl-NL" sz="2400" b="0"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marL="857250" marR="0" lvl="1" indent="-457200" algn="l" defTabSz="449263" rtl="0" eaLnBrk="0" fontAlgn="base" latinLnBrk="0" hangingPunct="0">
              <a:lnSpc>
                <a:spcPct val="93000"/>
              </a:lnSpc>
              <a:spcBef>
                <a:spcPct val="0"/>
              </a:spcBef>
              <a:spcAft>
                <a:spcPts val="1025"/>
              </a:spcAft>
              <a:buClr>
                <a:srgbClr val="000000"/>
              </a:buClr>
              <a:buSzPct val="100000"/>
              <a:buFont typeface="Arial" panose="020B0604020202020204" pitchFamily="34" charset="0"/>
              <a:buChar char="•"/>
              <a:tabLst/>
              <a:defRPr/>
            </a:pPr>
            <a:endParaRPr kumimoji="0" lang="nl-NL" sz="2400" b="0"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marL="342900" marR="0" lvl="0" indent="-342900" algn="l" defTabSz="449263" rtl="0" eaLnBrk="0" fontAlgn="base" latinLnBrk="0" hangingPunct="0">
              <a:lnSpc>
                <a:spcPct val="93000"/>
              </a:lnSpc>
              <a:spcBef>
                <a:spcPct val="0"/>
              </a:spcBef>
              <a:spcAft>
                <a:spcPts val="1288"/>
              </a:spcAft>
              <a:buClr>
                <a:srgbClr val="000000"/>
              </a:buClr>
              <a:buSzPct val="100000"/>
              <a:buFont typeface="Times New Roman" panose="02020603050405020304" pitchFamily="18" charset="0"/>
              <a:buNone/>
              <a:tabLst/>
              <a:defRPr/>
            </a:pPr>
            <a:br>
              <a:rPr kumimoji="0" lang="nl-NL" sz="2800" b="0" i="0" u="none" strike="noStrike" kern="1200" cap="none" spc="0" normalizeH="0" baseline="0" noProof="0" dirty="0">
                <a:ln>
                  <a:noFill/>
                </a:ln>
                <a:solidFill>
                  <a:srgbClr val="000000"/>
                </a:solidFill>
                <a:effectLst/>
                <a:uLnTx/>
                <a:uFillTx/>
                <a:latin typeface="Georgia" panose="02040502050405020303" pitchFamily="18" charset="0"/>
                <a:ea typeface="+mn-ea"/>
              </a:rPr>
            </a:br>
            <a:endParaRPr kumimoji="0" lang="nl-NL" sz="2800" b="0" i="0" u="none" strike="noStrike" kern="1200" cap="none" spc="0" normalizeH="0" baseline="0" noProof="0" dirty="0">
              <a:ln>
                <a:noFill/>
              </a:ln>
              <a:solidFill>
                <a:srgbClr val="000000"/>
              </a:solidFill>
              <a:effectLst/>
              <a:uLnTx/>
              <a:uFillTx/>
              <a:latin typeface="Georgia" panose="02040502050405020303" pitchFamily="18" charset="0"/>
              <a:ea typeface="+mn-ea"/>
            </a:endParaRPr>
          </a:p>
        </p:txBody>
      </p:sp>
      <p:pic>
        <p:nvPicPr>
          <p:cNvPr id="22530" name="Picture 2" descr="Martijn Snoep reappointed as Chairman of the Board of ACM | ACM">
            <a:extLst>
              <a:ext uri="{FF2B5EF4-FFF2-40B4-BE49-F238E27FC236}">
                <a16:creationId xmlns:a16="http://schemas.microsoft.com/office/drawing/2014/main" id="{46564C54-F559-5B81-7652-BD9A2C13D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201" y="2131392"/>
            <a:ext cx="4543425"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47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E8170C3D-8CD6-986F-0C3E-872E87858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5213350"/>
            <a:ext cx="2233613"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jdelijke aanduiding voor inhoud 2">
            <a:extLst>
              <a:ext uri="{FF2B5EF4-FFF2-40B4-BE49-F238E27FC236}">
                <a16:creationId xmlns:a16="http://schemas.microsoft.com/office/drawing/2014/main" id="{AB3482F9-6ABD-44A7-7FEE-668DB2021395}"/>
              </a:ext>
            </a:extLst>
          </p:cNvPr>
          <p:cNvSpPr txBox="1">
            <a:spLocks noChangeArrowheads="1"/>
          </p:cNvSpPr>
          <p:nvPr/>
        </p:nvSpPr>
        <p:spPr bwMode="auto">
          <a:xfrm>
            <a:off x="2097881" y="141403"/>
            <a:ext cx="8226425" cy="5435600"/>
          </a:xfrm>
          <a:prstGeom prst="rect">
            <a:avLst/>
          </a:prstGeom>
          <a:noFill/>
          <a:ln>
            <a:noFill/>
          </a:ln>
        </p:spPr>
        <p:txBody>
          <a:bodyPr lIns="0" tIns="25556" rIns="0" bIns="0"/>
          <a:lstStyle>
            <a:lvl1pPr marL="341313" indent="-341313" algn="l" defTabSz="447675" rtl="0" eaLnBrk="0" fontAlgn="base" hangingPunct="0">
              <a:lnSpc>
                <a:spcPct val="93000"/>
              </a:lnSpc>
              <a:spcBef>
                <a:spcPct val="0"/>
              </a:spcBef>
              <a:spcAft>
                <a:spcPts val="1288"/>
              </a:spcAft>
              <a:buClr>
                <a:srgbClr val="000000"/>
              </a:buClr>
              <a:buSzPct val="100000"/>
              <a:buFont typeface="Times New Roman" panose="02020603050405020304" pitchFamily="18" charset="0"/>
              <a:defRPr sz="2900">
                <a:solidFill>
                  <a:srgbClr val="000000"/>
                </a:solidFill>
                <a:latin typeface="+mn-lt"/>
                <a:ea typeface="Arial Unicode MS" charset="0"/>
                <a:cs typeface="+mn-cs"/>
              </a:defRPr>
            </a:lvl1pPr>
            <a:lvl2pPr marL="741363" indent="-284163" algn="l" defTabSz="447675" rtl="0" eaLnBrk="0" fontAlgn="base" hangingPunct="0">
              <a:lnSpc>
                <a:spcPct val="93000"/>
              </a:lnSpc>
              <a:spcBef>
                <a:spcPct val="0"/>
              </a:spcBef>
              <a:spcAft>
                <a:spcPts val="1025"/>
              </a:spcAft>
              <a:buClr>
                <a:srgbClr val="000000"/>
              </a:buClr>
              <a:buSzPct val="100000"/>
              <a:buFont typeface="Times New Roman" panose="02020603050405020304" pitchFamily="18" charset="0"/>
              <a:defRPr sz="2300">
                <a:solidFill>
                  <a:srgbClr val="000000"/>
                </a:solidFill>
                <a:latin typeface="+mn-lt"/>
                <a:ea typeface="Arial Unicode MS" charset="0"/>
                <a:cs typeface="+mn-cs"/>
              </a:defRPr>
            </a:lvl2pPr>
            <a:lvl3pPr marL="1141413" indent="-227013" algn="l" defTabSz="447675" rtl="0" eaLnBrk="0" fontAlgn="base" hangingPunct="0">
              <a:lnSpc>
                <a:spcPct val="93000"/>
              </a:lnSpc>
              <a:spcBef>
                <a:spcPct val="0"/>
              </a:spcBef>
              <a:spcAft>
                <a:spcPts val="775"/>
              </a:spcAft>
              <a:buClr>
                <a:srgbClr val="000000"/>
              </a:buClr>
              <a:buSzPct val="100000"/>
              <a:buFont typeface="Times New Roman" panose="02020603050405020304" pitchFamily="18" charset="0"/>
              <a:defRPr sz="2100">
                <a:solidFill>
                  <a:srgbClr val="000000"/>
                </a:solidFill>
                <a:latin typeface="+mn-lt"/>
                <a:ea typeface="Arial Unicode MS" charset="0"/>
                <a:cs typeface="+mn-cs"/>
              </a:defRPr>
            </a:lvl3pPr>
            <a:lvl4pPr marL="1598613" indent="-227013" algn="l" defTabSz="447675" rtl="0" eaLnBrk="0" fontAlgn="base" hangingPunct="0">
              <a:lnSpc>
                <a:spcPct val="93000"/>
              </a:lnSpc>
              <a:spcBef>
                <a:spcPct val="0"/>
              </a:spcBef>
              <a:spcAft>
                <a:spcPts val="513"/>
              </a:spcAft>
              <a:buClr>
                <a:srgbClr val="000000"/>
              </a:buClr>
              <a:buSzPct val="100000"/>
              <a:buFont typeface="Times New Roman" panose="02020603050405020304" pitchFamily="18" charset="0"/>
              <a:defRPr sz="1800">
                <a:solidFill>
                  <a:srgbClr val="000000"/>
                </a:solidFill>
                <a:latin typeface="+mn-lt"/>
                <a:ea typeface="Arial Unicode MS" charset="0"/>
                <a:cs typeface="+mn-cs"/>
              </a:defRPr>
            </a:lvl4pPr>
            <a:lvl5pPr marL="2055813" indent="-227013" algn="l" defTabSz="447675" rtl="0" eaLnBrk="0" fontAlgn="base" hangingPunct="0">
              <a:lnSpc>
                <a:spcPct val="93000"/>
              </a:lnSpc>
              <a:spcBef>
                <a:spcPct val="0"/>
              </a:spcBef>
              <a:spcAft>
                <a:spcPts val="263"/>
              </a:spcAft>
              <a:buClr>
                <a:srgbClr val="000000"/>
              </a:buClr>
              <a:buSzPct val="100000"/>
              <a:buFont typeface="Times New Roman" panose="02020603050405020304" pitchFamily="18" charset="0"/>
              <a:defRPr sz="1800">
                <a:solidFill>
                  <a:srgbClr val="000000"/>
                </a:solidFill>
                <a:latin typeface="+mn-lt"/>
                <a:ea typeface="Arial Unicode MS" charset="0"/>
                <a:cs typeface="+mn-cs"/>
              </a:defRPr>
            </a:lvl5pPr>
            <a:lvl6pPr marL="2514308"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6pPr>
            <a:lvl7pPr marL="2971456"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7pPr>
            <a:lvl8pPr marL="3428601"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8pPr>
            <a:lvl9pPr marL="3885749" indent="-228574" algn="l" defTabSz="449210" rtl="0" fontAlgn="base" hangingPunct="0">
              <a:lnSpc>
                <a:spcPct val="93000"/>
              </a:lnSpc>
              <a:spcBef>
                <a:spcPct val="0"/>
              </a:spcBef>
              <a:spcAft>
                <a:spcPts val="263"/>
              </a:spcAft>
              <a:buClr>
                <a:srgbClr val="000000"/>
              </a:buClr>
              <a:buSzPct val="100000"/>
              <a:buFont typeface="Times New Roman" pitchFamily="16" charset="0"/>
              <a:defRPr sz="1800">
                <a:solidFill>
                  <a:srgbClr val="000000"/>
                </a:solidFill>
                <a:latin typeface="+mn-lt"/>
                <a:cs typeface="+mn-cs"/>
              </a:defRPr>
            </a:lvl9pPr>
          </a:lstStyle>
          <a:p>
            <a:pPr algn="ctr">
              <a:defRPr/>
            </a:pPr>
            <a:r>
              <a:rPr lang="nl-NL" altLang="nl-NL" sz="5400" kern="0" dirty="0"/>
              <a:t>Discussie</a:t>
            </a:r>
            <a:endParaRPr lang="nl-NL" altLang="nl-NL" sz="3200" kern="0" dirty="0"/>
          </a:p>
          <a:p>
            <a:pPr algn="ctr">
              <a:defRPr/>
            </a:pPr>
            <a:endParaRPr lang="nl-NL" altLang="nl-NL" sz="3200" kern="0" dirty="0"/>
          </a:p>
          <a:p>
            <a:pPr algn="ctr">
              <a:defRPr/>
            </a:pPr>
            <a:endParaRPr lang="nl-NL" altLang="nl-NL" sz="3200" kern="0" dirty="0"/>
          </a:p>
          <a:p>
            <a:pPr algn="ctr">
              <a:defRPr/>
            </a:pPr>
            <a:endParaRPr lang="nl-NL" altLang="nl-NL" sz="3200" kern="0" dirty="0"/>
          </a:p>
          <a:p>
            <a:pPr>
              <a:lnSpc>
                <a:spcPct val="130000"/>
              </a:lnSpc>
              <a:spcAft>
                <a:spcPct val="0"/>
              </a:spcAft>
              <a:defRPr/>
            </a:pPr>
            <a:r>
              <a:rPr lang="nl-NL" altLang="nl-NL" sz="4000" kern="0" dirty="0">
                <a:solidFill>
                  <a:srgbClr val="0153B7"/>
                </a:solidFill>
              </a:rPr>
              <a:t>	</a:t>
            </a:r>
            <a:endParaRPr lang="nl-NL" altLang="nl-NL" sz="3900" kern="0" dirty="0"/>
          </a:p>
        </p:txBody>
      </p:sp>
      <p:pic>
        <p:nvPicPr>
          <p:cNvPr id="59396" name="Picture 2" descr="S:\bB - Administratie\Website\Vormgeving\Illustraties transparant\vraagteken.png">
            <a:extLst>
              <a:ext uri="{FF2B5EF4-FFF2-40B4-BE49-F238E27FC236}">
                <a16:creationId xmlns:a16="http://schemas.microsoft.com/office/drawing/2014/main" id="{C8D3FCD6-FE32-456B-1B21-070EAFEA2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20" y="1639094"/>
            <a:ext cx="2360612"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 Box 2">
            <a:extLst>
              <a:ext uri="{FF2B5EF4-FFF2-40B4-BE49-F238E27FC236}">
                <a16:creationId xmlns:a16="http://schemas.microsoft.com/office/drawing/2014/main" id="{2CF7A767-AFDF-F7DF-9681-1717DFC93DC5}"/>
              </a:ext>
            </a:extLst>
          </p:cNvPr>
          <p:cNvSpPr txBox="1">
            <a:spLocks noChangeArrowheads="1"/>
          </p:cNvSpPr>
          <p:nvPr/>
        </p:nvSpPr>
        <p:spPr bwMode="auto">
          <a:xfrm>
            <a:off x="1728788" y="5949950"/>
            <a:ext cx="8783637" cy="349250"/>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Unicode MS" charset="0"/>
              </a:defRPr>
            </a:lvl9pPr>
          </a:lstStyle>
          <a:p>
            <a:pPr algn="ctr" eaLnBrk="1">
              <a:lnSpc>
                <a:spcPct val="100000"/>
              </a:lnSpc>
              <a:defRPr/>
            </a:pPr>
            <a:r>
              <a:rPr lang="en-GB" altLang="nl-NL">
                <a:solidFill>
                  <a:srgbClr val="000000"/>
                </a:solidFill>
                <a:latin typeface="+mn-lt"/>
              </a:rPr>
              <a:t>Christiaan Alberdingk Thijm</a:t>
            </a:r>
          </a:p>
        </p:txBody>
      </p:sp>
      <p:pic>
        <p:nvPicPr>
          <p:cNvPr id="10243" name="Afbeelding 3" descr="Afbeelding met tekst, Menselijk gezicht, wit, person&#10;&#10;Door AI gegenereerde inhoud is mogelijk onjuist.">
            <a:extLst>
              <a:ext uri="{FF2B5EF4-FFF2-40B4-BE49-F238E27FC236}">
                <a16:creationId xmlns:a16="http://schemas.microsoft.com/office/drawing/2014/main" id="{42AAF2C7-92A1-B548-2B92-8CB52ECA5B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232" y="1063277"/>
            <a:ext cx="6251902" cy="55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F8FE14D-57CA-8212-61BF-B921D66DA4E7}"/>
              </a:ext>
            </a:extLst>
          </p:cNvPr>
          <p:cNvPicPr>
            <a:picLocks noChangeAspect="1"/>
          </p:cNvPicPr>
          <p:nvPr/>
        </p:nvPicPr>
        <p:blipFill>
          <a:blip r:embed="rId2"/>
          <a:stretch>
            <a:fillRect/>
          </a:stretch>
        </p:blipFill>
        <p:spPr>
          <a:xfrm>
            <a:off x="5790286" y="395785"/>
            <a:ext cx="5603518" cy="5176761"/>
          </a:xfrm>
          <a:prstGeom prst="rect">
            <a:avLst/>
          </a:prstGeom>
        </p:spPr>
      </p:pic>
      <p:pic>
        <p:nvPicPr>
          <p:cNvPr id="6" name="Afbeelding 5">
            <a:extLst>
              <a:ext uri="{FF2B5EF4-FFF2-40B4-BE49-F238E27FC236}">
                <a16:creationId xmlns:a16="http://schemas.microsoft.com/office/drawing/2014/main" id="{D5AB7F35-1606-AE70-F9BC-502F115F5DB0}"/>
              </a:ext>
            </a:extLst>
          </p:cNvPr>
          <p:cNvPicPr>
            <a:picLocks noChangeAspect="1"/>
          </p:cNvPicPr>
          <p:nvPr/>
        </p:nvPicPr>
        <p:blipFill>
          <a:blip r:embed="rId3"/>
          <a:stretch>
            <a:fillRect/>
          </a:stretch>
        </p:blipFill>
        <p:spPr>
          <a:xfrm>
            <a:off x="1306562" y="395785"/>
            <a:ext cx="3266076" cy="4804012"/>
          </a:xfrm>
          <a:prstGeom prst="rect">
            <a:avLst/>
          </a:prstGeom>
        </p:spPr>
      </p:pic>
      <p:pic>
        <p:nvPicPr>
          <p:cNvPr id="10" name="Afbeelding 9">
            <a:extLst>
              <a:ext uri="{FF2B5EF4-FFF2-40B4-BE49-F238E27FC236}">
                <a16:creationId xmlns:a16="http://schemas.microsoft.com/office/drawing/2014/main" id="{F82A30C1-196B-474D-65E5-82CDDFC0F5C5}"/>
              </a:ext>
            </a:extLst>
          </p:cNvPr>
          <p:cNvPicPr>
            <a:picLocks noChangeAspect="1"/>
          </p:cNvPicPr>
          <p:nvPr/>
        </p:nvPicPr>
        <p:blipFill>
          <a:blip r:embed="rId4"/>
          <a:stretch>
            <a:fillRect/>
          </a:stretch>
        </p:blipFill>
        <p:spPr>
          <a:xfrm>
            <a:off x="3194419" y="2984165"/>
            <a:ext cx="4421769" cy="3346384"/>
          </a:xfrm>
          <a:prstGeom prst="rect">
            <a:avLst/>
          </a:prstGeom>
        </p:spPr>
      </p:pic>
      <p:pic>
        <p:nvPicPr>
          <p:cNvPr id="5" name="Picture 3">
            <a:extLst>
              <a:ext uri="{FF2B5EF4-FFF2-40B4-BE49-F238E27FC236}">
                <a16:creationId xmlns:a16="http://schemas.microsoft.com/office/drawing/2014/main" id="{7A80A0D5-0738-F3B8-F32E-100C174D0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8" y="5877272"/>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A6D2-B092-0709-2CA0-D969283268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61FE22-4660-876F-87FC-0758CE6A67DC}"/>
              </a:ext>
            </a:extLst>
          </p:cNvPr>
          <p:cNvSpPr>
            <a:spLocks noGrp="1"/>
          </p:cNvSpPr>
          <p:nvPr>
            <p:ph type="title"/>
          </p:nvPr>
        </p:nvSpPr>
        <p:spPr>
          <a:xfrm>
            <a:off x="611187" y="273050"/>
            <a:ext cx="10966450" cy="1141413"/>
          </a:xfrm>
        </p:spPr>
        <p:txBody>
          <a:bodyPr/>
          <a:lstStyle/>
          <a:p>
            <a:r>
              <a:rPr lang="nl-NL" dirty="0"/>
              <a:t>Sociale media is het nieuwe roken.</a:t>
            </a:r>
          </a:p>
        </p:txBody>
      </p:sp>
      <p:pic>
        <p:nvPicPr>
          <p:cNvPr id="8" name="Afbeelding 7">
            <a:extLst>
              <a:ext uri="{FF2B5EF4-FFF2-40B4-BE49-F238E27FC236}">
                <a16:creationId xmlns:a16="http://schemas.microsoft.com/office/drawing/2014/main" id="{4CA615A6-FBDE-450A-501A-0F874B358C89}"/>
              </a:ext>
            </a:extLst>
          </p:cNvPr>
          <p:cNvPicPr>
            <a:picLocks noChangeAspect="1"/>
          </p:cNvPicPr>
          <p:nvPr/>
        </p:nvPicPr>
        <p:blipFill>
          <a:blip r:embed="rId4"/>
          <a:stretch>
            <a:fillRect/>
          </a:stretch>
        </p:blipFill>
        <p:spPr>
          <a:xfrm>
            <a:off x="3246040" y="1533260"/>
            <a:ext cx="5696745" cy="3791479"/>
          </a:xfrm>
          <a:prstGeom prst="rect">
            <a:avLst/>
          </a:prstGeom>
        </p:spPr>
      </p:pic>
      <p:sp>
        <p:nvSpPr>
          <p:cNvPr id="9" name="Tijdelijke aanduiding voor inhoud 2">
            <a:extLst>
              <a:ext uri="{FF2B5EF4-FFF2-40B4-BE49-F238E27FC236}">
                <a16:creationId xmlns:a16="http://schemas.microsoft.com/office/drawing/2014/main" id="{8A3A1928-7717-34B9-C01B-248EE1E73C5A}"/>
              </a:ext>
            </a:extLst>
          </p:cNvPr>
          <p:cNvSpPr txBox="1">
            <a:spLocks/>
          </p:cNvSpPr>
          <p:nvPr/>
        </p:nvSpPr>
        <p:spPr>
          <a:xfrm>
            <a:off x="3246039" y="5443536"/>
            <a:ext cx="5696745" cy="767524"/>
          </a:xfrm>
          <a:prstGeom prst="rect">
            <a:avLst/>
          </a:prstGeom>
        </p:spPr>
        <p:txBody>
          <a:bodyPr lIns="91440" tIns="45720" rIns="91440" bIns="45720" anchor="t"/>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6"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6"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0" indent="0"/>
            <a:r>
              <a:rPr lang="en-US" sz="1400" i="1" dirty="0" err="1">
                <a:latin typeface="Times New Roman" pitchFamily="16" charset="0"/>
              </a:rPr>
              <a:t>Bettmann</a:t>
            </a:r>
            <a:r>
              <a:rPr lang="en-US" sz="1400" i="1" dirty="0">
                <a:latin typeface="Times New Roman" pitchFamily="16" charset="0"/>
              </a:rPr>
              <a:t> / Contributor</a:t>
            </a:r>
            <a:r>
              <a:rPr lang="en-US" sz="1400" dirty="0">
                <a:latin typeface="Times New Roman" pitchFamily="16" charset="0"/>
              </a:rPr>
              <a:t>, 1969.</a:t>
            </a:r>
            <a:br>
              <a:rPr lang="en-US" sz="1400" i="1" dirty="0">
                <a:latin typeface="Times New Roman" pitchFamily="16" charset="0"/>
              </a:rPr>
            </a:br>
            <a:r>
              <a:rPr lang="en-US" sz="1800" dirty="0">
                <a:latin typeface="Times New Roman" pitchFamily="16" charset="0"/>
              </a:rPr>
              <a:t>Joseph F. Cullman III (</a:t>
            </a:r>
            <a:r>
              <a:rPr lang="en-US" sz="1800" dirty="0" err="1">
                <a:latin typeface="Times New Roman" pitchFamily="16" charset="0"/>
              </a:rPr>
              <a:t>Voorzitter</a:t>
            </a:r>
            <a:r>
              <a:rPr lang="en-US" sz="1800" dirty="0">
                <a:latin typeface="Times New Roman" pitchFamily="16" charset="0"/>
              </a:rPr>
              <a:t> Philip Morris Inc. </a:t>
            </a:r>
            <a:r>
              <a:rPr lang="en-US" sz="1800" dirty="0" err="1">
                <a:latin typeface="Times New Roman" pitchFamily="16" charset="0"/>
              </a:rPr>
              <a:t>en</a:t>
            </a:r>
            <a:r>
              <a:rPr lang="en-US" sz="1800" dirty="0">
                <a:latin typeface="Times New Roman" pitchFamily="16" charset="0"/>
              </a:rPr>
              <a:t> Tobacco Institute) </a:t>
            </a:r>
            <a:r>
              <a:rPr lang="en-US" sz="1800" dirty="0" err="1">
                <a:latin typeface="Times New Roman" pitchFamily="16" charset="0"/>
              </a:rPr>
              <a:t>verklaart</a:t>
            </a:r>
            <a:r>
              <a:rPr lang="en-US" sz="1800" dirty="0">
                <a:latin typeface="Times New Roman" pitchFamily="16" charset="0"/>
              </a:rPr>
              <a:t> in </a:t>
            </a:r>
            <a:r>
              <a:rPr lang="en-US" sz="1800" dirty="0" err="1">
                <a:latin typeface="Times New Roman" pitchFamily="16" charset="0"/>
              </a:rPr>
              <a:t>een</a:t>
            </a:r>
            <a:r>
              <a:rPr lang="en-US" sz="1800" dirty="0">
                <a:latin typeface="Times New Roman" pitchFamily="16" charset="0"/>
              </a:rPr>
              <a:t> </a:t>
            </a:r>
            <a:r>
              <a:rPr lang="en-US" sz="1800" dirty="0" err="1">
                <a:latin typeface="Times New Roman" pitchFamily="16" charset="0"/>
              </a:rPr>
              <a:t>senaatshoorzitting</a:t>
            </a:r>
            <a:r>
              <a:rPr lang="en-US" sz="1800" dirty="0">
                <a:latin typeface="Times New Roman" pitchFamily="16" charset="0"/>
              </a:rPr>
              <a:t> </a:t>
            </a:r>
            <a:r>
              <a:rPr lang="en-US" sz="1800" dirty="0" err="1">
                <a:latin typeface="Times New Roman" pitchFamily="16" charset="0"/>
              </a:rPr>
              <a:t>dat</a:t>
            </a:r>
            <a:r>
              <a:rPr lang="en-US" sz="1800" dirty="0">
                <a:latin typeface="Times New Roman" pitchFamily="16" charset="0"/>
              </a:rPr>
              <a:t> de </a:t>
            </a:r>
            <a:r>
              <a:rPr lang="en-US" sz="1800" dirty="0" err="1">
                <a:latin typeface="Times New Roman" pitchFamily="16" charset="0"/>
              </a:rPr>
              <a:t>tabaksindustry</a:t>
            </a:r>
            <a:r>
              <a:rPr lang="en-US" sz="1800" dirty="0">
                <a:latin typeface="Times New Roman" pitchFamily="16" charset="0"/>
              </a:rPr>
              <a:t> </a:t>
            </a:r>
            <a:r>
              <a:rPr lang="en-US" sz="1800" dirty="0" err="1">
                <a:latin typeface="Times New Roman" pitchFamily="16" charset="0"/>
              </a:rPr>
              <a:t>zal</a:t>
            </a:r>
            <a:r>
              <a:rPr lang="en-US" sz="1800" dirty="0">
                <a:latin typeface="Times New Roman" pitchFamily="16" charset="0"/>
              </a:rPr>
              <a:t> </a:t>
            </a:r>
            <a:r>
              <a:rPr lang="en-US" sz="1800" dirty="0" err="1">
                <a:latin typeface="Times New Roman" pitchFamily="16" charset="0"/>
              </a:rPr>
              <a:t>stoppen</a:t>
            </a:r>
            <a:r>
              <a:rPr lang="en-US" sz="1800" dirty="0">
                <a:latin typeface="Times New Roman" pitchFamily="16" charset="0"/>
              </a:rPr>
              <a:t> met </a:t>
            </a:r>
            <a:r>
              <a:rPr lang="en-US" sz="1800" dirty="0" err="1">
                <a:latin typeface="Times New Roman" pitchFamily="16" charset="0"/>
              </a:rPr>
              <a:t>televisie</a:t>
            </a:r>
            <a:r>
              <a:rPr lang="en-US" sz="1800" dirty="0">
                <a:latin typeface="Times New Roman" pitchFamily="16" charset="0"/>
              </a:rPr>
              <a:t>- </a:t>
            </a:r>
            <a:r>
              <a:rPr lang="en-US" sz="1800" dirty="0" err="1">
                <a:latin typeface="Times New Roman" pitchFamily="16" charset="0"/>
              </a:rPr>
              <a:t>en</a:t>
            </a:r>
            <a:r>
              <a:rPr lang="en-US" sz="1800" dirty="0">
                <a:latin typeface="Times New Roman" pitchFamily="16" charset="0"/>
              </a:rPr>
              <a:t> </a:t>
            </a:r>
            <a:r>
              <a:rPr lang="en-US" sz="1800" dirty="0" err="1">
                <a:latin typeface="Times New Roman" pitchFamily="16" charset="0"/>
              </a:rPr>
              <a:t>radioadvertenties</a:t>
            </a:r>
            <a:r>
              <a:rPr lang="en-US" sz="1800" dirty="0">
                <a:latin typeface="Times New Roman" pitchFamily="16" charset="0"/>
              </a:rPr>
              <a:t>.</a:t>
            </a:r>
            <a:endParaRPr lang="nl-NL" sz="1800" dirty="0"/>
          </a:p>
        </p:txBody>
      </p:sp>
      <p:pic>
        <p:nvPicPr>
          <p:cNvPr id="10" name="Picture 3">
            <a:extLst>
              <a:ext uri="{FF2B5EF4-FFF2-40B4-BE49-F238E27FC236}">
                <a16:creationId xmlns:a16="http://schemas.microsoft.com/office/drawing/2014/main" id="{E2C28735-16F1-F373-7423-300DB0A09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8" y="5877272"/>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9064894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37086-4EA2-95D7-AD08-5076D4DE1D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464432-0835-4F14-C70E-0B86BA1DE8E7}"/>
              </a:ext>
            </a:extLst>
          </p:cNvPr>
          <p:cNvSpPr>
            <a:spLocks noGrp="1"/>
          </p:cNvSpPr>
          <p:nvPr>
            <p:ph type="title"/>
          </p:nvPr>
        </p:nvSpPr>
        <p:spPr>
          <a:xfrm>
            <a:off x="6267450" y="2858293"/>
            <a:ext cx="5734049" cy="1141413"/>
          </a:xfrm>
        </p:spPr>
        <p:txBody>
          <a:bodyPr/>
          <a:lstStyle/>
          <a:p>
            <a:pPr algn="l"/>
            <a:r>
              <a:rPr lang="en-US" sz="2800" i="1" dirty="0"/>
              <a:t>And Facebook's own research shows that, right, that </a:t>
            </a:r>
            <a:r>
              <a:rPr lang="en-US" sz="2800" i="1" u="sng" dirty="0"/>
              <a:t>kids are saying I am unhappy when I use Instagram and I can't stop</a:t>
            </a:r>
            <a:r>
              <a:rPr lang="en-US" sz="2800" i="1" dirty="0"/>
              <a:t>.</a:t>
            </a:r>
            <a:endParaRPr lang="nl-NL" sz="2800" i="1" dirty="0"/>
          </a:p>
        </p:txBody>
      </p:sp>
      <p:sp>
        <p:nvSpPr>
          <p:cNvPr id="9" name="Tijdelijke aanduiding voor inhoud 2">
            <a:extLst>
              <a:ext uri="{FF2B5EF4-FFF2-40B4-BE49-F238E27FC236}">
                <a16:creationId xmlns:a16="http://schemas.microsoft.com/office/drawing/2014/main" id="{E7D5F393-BDA4-F5B1-DA41-97CA04C0E1DC}"/>
              </a:ext>
            </a:extLst>
          </p:cNvPr>
          <p:cNvSpPr txBox="1">
            <a:spLocks/>
          </p:cNvSpPr>
          <p:nvPr/>
        </p:nvSpPr>
        <p:spPr>
          <a:xfrm>
            <a:off x="5375646" y="5433902"/>
            <a:ext cx="5965258" cy="767524"/>
          </a:xfrm>
          <a:prstGeom prst="rect">
            <a:avLst/>
          </a:prstGeom>
        </p:spPr>
        <p:txBody>
          <a:bodyPr lIns="91440" tIns="45720" rIns="91440" bIns="45720" anchor="t"/>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6"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6"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endParaRPr lang="nl-NL" sz="1400" dirty="0">
              <a:latin typeface="Times New Roman" pitchFamily="16" charset="0"/>
            </a:endParaRPr>
          </a:p>
        </p:txBody>
      </p:sp>
      <p:pic>
        <p:nvPicPr>
          <p:cNvPr id="3" name="Picture 3">
            <a:extLst>
              <a:ext uri="{FF2B5EF4-FFF2-40B4-BE49-F238E27FC236}">
                <a16:creationId xmlns:a16="http://schemas.microsoft.com/office/drawing/2014/main" id="{920BECF6-DC20-C9E7-68A7-32365E247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5877272"/>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el 1">
            <a:extLst>
              <a:ext uri="{FF2B5EF4-FFF2-40B4-BE49-F238E27FC236}">
                <a16:creationId xmlns:a16="http://schemas.microsoft.com/office/drawing/2014/main" id="{22A1992E-1910-B3C7-C883-0096E7C186AD}"/>
              </a:ext>
            </a:extLst>
          </p:cNvPr>
          <p:cNvSpPr txBox="1">
            <a:spLocks/>
          </p:cNvSpPr>
          <p:nvPr/>
        </p:nvSpPr>
        <p:spPr bwMode="auto">
          <a:xfrm>
            <a:off x="609600" y="273050"/>
            <a:ext cx="10966450"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r>
              <a:rPr lang="nl-NL" kern="0"/>
              <a:t>We houden ze verslaafd</a:t>
            </a:r>
            <a:endParaRPr lang="nl-NL" kern="0" dirty="0"/>
          </a:p>
        </p:txBody>
      </p:sp>
      <p:pic>
        <p:nvPicPr>
          <p:cNvPr id="19458" name="Picture 2" descr="Five Surprising Things Whistleblower Frances Haugen Said During ...">
            <a:extLst>
              <a:ext uri="{FF2B5EF4-FFF2-40B4-BE49-F238E27FC236}">
                <a16:creationId xmlns:a16="http://schemas.microsoft.com/office/drawing/2014/main" id="{74BC2B36-69BA-C52E-25DE-B608DE025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63" y="1790700"/>
            <a:ext cx="4304957" cy="287178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2A3BD6EF-96FC-F8CA-D807-B542CB74C762}"/>
              </a:ext>
            </a:extLst>
          </p:cNvPr>
          <p:cNvSpPr txBox="1">
            <a:spLocks/>
          </p:cNvSpPr>
          <p:nvPr/>
        </p:nvSpPr>
        <p:spPr bwMode="auto">
          <a:xfrm>
            <a:off x="931863" y="4552503"/>
            <a:ext cx="4097337"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000000"/>
                </a:solidFill>
                <a:latin typeface="Georgia" pitchFamily="16"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a:lstStyle>
          <a:p>
            <a:pPr algn="l"/>
            <a:r>
              <a:rPr lang="en-US" sz="1200" i="1" kern="0" dirty="0"/>
              <a:t>Matt McClain/Getty Images</a:t>
            </a:r>
            <a:r>
              <a:rPr lang="en-US" sz="1200" kern="0" dirty="0"/>
              <a:t> </a:t>
            </a:r>
          </a:p>
          <a:p>
            <a:pPr algn="l"/>
            <a:r>
              <a:rPr lang="en-US" sz="1200" b="1" kern="0" dirty="0"/>
              <a:t>Frances Haugen</a:t>
            </a:r>
            <a:r>
              <a:rPr lang="en-US" sz="1200" kern="0" dirty="0"/>
              <a:t>, Facebook </a:t>
            </a:r>
            <a:r>
              <a:rPr lang="en-US" sz="1200" kern="0" dirty="0" err="1"/>
              <a:t>klokkenluider</a:t>
            </a:r>
            <a:r>
              <a:rPr lang="en-US" sz="1200" kern="0" dirty="0"/>
              <a:t> </a:t>
            </a:r>
            <a:r>
              <a:rPr lang="en-US" sz="1200" kern="0" dirty="0" err="1"/>
              <a:t>tijdens</a:t>
            </a:r>
            <a:r>
              <a:rPr lang="en-US" sz="1200" kern="0" dirty="0"/>
              <a:t> </a:t>
            </a:r>
            <a:r>
              <a:rPr lang="en-US" sz="1200" kern="0" dirty="0" err="1"/>
              <a:t>haar</a:t>
            </a:r>
            <a:r>
              <a:rPr lang="en-US" sz="1200" kern="0" dirty="0"/>
              <a:t> </a:t>
            </a:r>
            <a:r>
              <a:rPr lang="en-US" sz="1200" kern="0" dirty="0" err="1"/>
              <a:t>senaatshoorzitting</a:t>
            </a:r>
            <a:r>
              <a:rPr lang="en-US" sz="1200" kern="0" dirty="0"/>
              <a:t> “Protecting Kids Online: Testimony From A Facebook </a:t>
            </a:r>
            <a:r>
              <a:rPr lang="en-US" sz="1200" kern="0"/>
              <a:t>Whistleblower”.</a:t>
            </a:r>
            <a:endParaRPr lang="nl-NL" sz="1200" i="1" kern="0" dirty="0"/>
          </a:p>
        </p:txBody>
      </p:sp>
    </p:spTree>
    <p:extLst>
      <p:ext uri="{BB962C8B-B14F-4D97-AF65-F5344CB8AC3E}">
        <p14:creationId xmlns:p14="http://schemas.microsoft.com/office/powerpoint/2010/main" val="1626273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CAA7A8D8-6DA2-3182-936D-B035C6834FC9}"/>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A9960095-CEFB-4C00-9633-30B8F5827F56}"/>
              </a:ext>
            </a:extLst>
          </p:cNvPr>
          <p:cNvPicPr>
            <a:picLocks noChangeAspect="1"/>
          </p:cNvPicPr>
          <p:nvPr/>
        </p:nvPicPr>
        <p:blipFill>
          <a:blip r:embed="rId4"/>
          <a:stretch>
            <a:fillRect/>
          </a:stretch>
        </p:blipFill>
        <p:spPr>
          <a:xfrm>
            <a:off x="594375" y="731593"/>
            <a:ext cx="3733954" cy="4669960"/>
          </a:xfrm>
          <a:prstGeom prst="rect">
            <a:avLst/>
          </a:prstGeom>
        </p:spPr>
      </p:pic>
      <p:pic>
        <p:nvPicPr>
          <p:cNvPr id="8" name="Afbeelding 7">
            <a:extLst>
              <a:ext uri="{FF2B5EF4-FFF2-40B4-BE49-F238E27FC236}">
                <a16:creationId xmlns:a16="http://schemas.microsoft.com/office/drawing/2014/main" id="{7FBB2CFA-7B05-2883-523F-E03C88837757}"/>
              </a:ext>
            </a:extLst>
          </p:cNvPr>
          <p:cNvPicPr>
            <a:picLocks noChangeAspect="1"/>
          </p:cNvPicPr>
          <p:nvPr/>
        </p:nvPicPr>
        <p:blipFill>
          <a:blip r:embed="rId5"/>
          <a:stretch>
            <a:fillRect/>
          </a:stretch>
        </p:blipFill>
        <p:spPr>
          <a:xfrm>
            <a:off x="7197445" y="932837"/>
            <a:ext cx="4375982" cy="4988728"/>
          </a:xfrm>
          <a:prstGeom prst="rect">
            <a:avLst/>
          </a:prstGeom>
        </p:spPr>
      </p:pic>
      <p:pic>
        <p:nvPicPr>
          <p:cNvPr id="10" name="Afbeelding 9">
            <a:extLst>
              <a:ext uri="{FF2B5EF4-FFF2-40B4-BE49-F238E27FC236}">
                <a16:creationId xmlns:a16="http://schemas.microsoft.com/office/drawing/2014/main" id="{1E24EB2C-C9A6-D0C8-2140-CEBBBE909FE6}"/>
              </a:ext>
            </a:extLst>
          </p:cNvPr>
          <p:cNvPicPr>
            <a:picLocks noChangeAspect="1"/>
          </p:cNvPicPr>
          <p:nvPr/>
        </p:nvPicPr>
        <p:blipFill>
          <a:blip r:embed="rId6"/>
          <a:stretch>
            <a:fillRect/>
          </a:stretch>
        </p:blipFill>
        <p:spPr>
          <a:xfrm>
            <a:off x="5100758" y="342087"/>
            <a:ext cx="2914730" cy="3748862"/>
          </a:xfrm>
          <a:prstGeom prst="rect">
            <a:avLst/>
          </a:prstGeom>
        </p:spPr>
      </p:pic>
      <p:pic>
        <p:nvPicPr>
          <p:cNvPr id="4" name="Afbeelding 3">
            <a:extLst>
              <a:ext uri="{FF2B5EF4-FFF2-40B4-BE49-F238E27FC236}">
                <a16:creationId xmlns:a16="http://schemas.microsoft.com/office/drawing/2014/main" id="{76361A4B-BE3F-5787-2BB6-9884FDD736ED}"/>
              </a:ext>
            </a:extLst>
          </p:cNvPr>
          <p:cNvPicPr>
            <a:picLocks noChangeAspect="1"/>
          </p:cNvPicPr>
          <p:nvPr/>
        </p:nvPicPr>
        <p:blipFill>
          <a:blip r:embed="rId7"/>
          <a:stretch>
            <a:fillRect/>
          </a:stretch>
        </p:blipFill>
        <p:spPr>
          <a:xfrm>
            <a:off x="2339683" y="2524161"/>
            <a:ext cx="3935814" cy="3718367"/>
          </a:xfrm>
          <a:prstGeom prst="rect">
            <a:avLst/>
          </a:prstGeom>
        </p:spPr>
      </p:pic>
      <p:pic>
        <p:nvPicPr>
          <p:cNvPr id="2" name="Picture 3">
            <a:extLst>
              <a:ext uri="{FF2B5EF4-FFF2-40B4-BE49-F238E27FC236}">
                <a16:creationId xmlns:a16="http://schemas.microsoft.com/office/drawing/2014/main" id="{42EE7F5E-A78A-FCF5-015E-B4BC6B0F38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238" y="5902325"/>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78617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5B1B6432-6EC2-EBF3-6CC6-EF585671DF1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27A5072-93EA-C370-C88F-439642051CE0}"/>
              </a:ext>
            </a:extLst>
          </p:cNvPr>
          <p:cNvSpPr>
            <a:spLocks noGrp="1"/>
          </p:cNvSpPr>
          <p:nvPr>
            <p:ph type="title"/>
          </p:nvPr>
        </p:nvSpPr>
        <p:spPr>
          <a:xfrm>
            <a:off x="609600" y="273050"/>
            <a:ext cx="10966450" cy="1141413"/>
          </a:xfrm>
        </p:spPr>
        <p:txBody>
          <a:bodyPr/>
          <a:lstStyle/>
          <a:p>
            <a:r>
              <a:rPr lang="en-US" b="1" dirty="0" err="1"/>
              <a:t>Onderwerpen</a:t>
            </a:r>
            <a:endParaRPr lang="en-US" b="1" dirty="0"/>
          </a:p>
        </p:txBody>
      </p:sp>
      <p:sp>
        <p:nvSpPr>
          <p:cNvPr id="8" name="Tijdelijke aanduiding voor inhoud 2">
            <a:extLst>
              <a:ext uri="{FF2B5EF4-FFF2-40B4-BE49-F238E27FC236}">
                <a16:creationId xmlns:a16="http://schemas.microsoft.com/office/drawing/2014/main" id="{9DF58D97-B575-D401-2975-86B66F872C98}"/>
              </a:ext>
            </a:extLst>
          </p:cNvPr>
          <p:cNvSpPr txBox="1">
            <a:spLocks noChangeArrowheads="1"/>
          </p:cNvSpPr>
          <p:nvPr/>
        </p:nvSpPr>
        <p:spPr bwMode="auto">
          <a:xfrm>
            <a:off x="773238" y="1849722"/>
            <a:ext cx="10966449" cy="44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514350" marR="0" lvl="0" indent="-514350" algn="l" defTabSz="449263" rtl="0" eaLnBrk="0" fontAlgn="base" latinLnBrk="0" hangingPunct="0">
              <a:lnSpc>
                <a:spcPct val="93000"/>
              </a:lnSpc>
              <a:spcBef>
                <a:spcPct val="0"/>
              </a:spcBef>
              <a:spcAft>
                <a:spcPts val="1288"/>
              </a:spcAft>
              <a:buClr>
                <a:srgbClr val="000000"/>
              </a:buClr>
              <a:buSzPct val="100000"/>
              <a:buFont typeface="+mj-lt"/>
              <a:buAutoNum type="arabicPeriod"/>
              <a:tabLst/>
              <a:defRPr/>
            </a:pP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Algemene</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Verordening</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Gegevensbescherming</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(AVG): </a:t>
            </a:r>
            <a:endParaRPr kumimoji="0" lang="en-US" sz="2800" b="1" i="0" u="none" strike="noStrike" kern="1200" cap="none" spc="0" normalizeH="0" baseline="0" noProof="0" dirty="0">
              <a:ln>
                <a:noFill/>
              </a:ln>
              <a:solidFill>
                <a:srgbClr val="000000"/>
              </a:solidFill>
              <a:effectLst/>
              <a:uLnTx/>
              <a:uFillTx/>
              <a:latin typeface="Georgia" panose="02040502050405020303" pitchFamily="18" charset="0"/>
              <a:ea typeface="+mn-ea"/>
              <a:cs typeface="Arial Unicode MS"/>
            </a:endParaRPr>
          </a:p>
          <a:p>
            <a:pPr marL="742950" marR="0" lvl="1" indent="-285750" algn="l" defTabSz="449263" rtl="0" eaLnBrk="0" fontAlgn="base" latinLnBrk="0" hangingPunct="0">
              <a:lnSpc>
                <a:spcPct val="93000"/>
              </a:lnSpc>
              <a:spcBef>
                <a:spcPct val="0"/>
              </a:spcBef>
              <a:spcAft>
                <a:spcPts val="1025"/>
              </a:spcAft>
              <a:buClr>
                <a:srgbClr val="000000"/>
              </a:buClr>
              <a:buSzPct val="100000"/>
              <a:buFont typeface="Courier New" panose="020B0604020202020204" pitchFamily="34" charset="0"/>
              <a:buChar char="o"/>
              <a:tabLst/>
              <a:defRPr/>
            </a:pPr>
            <a:r>
              <a:rPr kumimoji="0" lang="en-US" sz="2400" b="0" i="0" u="none" strike="noStrike" kern="1200" cap="none" spc="0" normalizeH="0" baseline="0" noProof="0" dirty="0">
                <a:ln>
                  <a:noFill/>
                </a:ln>
                <a:solidFill>
                  <a:srgbClr val="000000"/>
                </a:solidFill>
                <a:effectLst/>
                <a:uLnTx/>
                <a:uFillTx/>
                <a:latin typeface="Georgia"/>
                <a:ea typeface="+mn-ea"/>
                <a:cs typeface="Arial Unicode MS"/>
              </a:rPr>
              <a:t>TPC/Oracle &amp; Salesforce, SDBN/Amazon, SMC/</a:t>
            </a:r>
            <a:r>
              <a:rPr kumimoji="0" lang="en-US" sz="2400" b="0" i="0" u="none" strike="noStrike" kern="1200" cap="none" spc="0" normalizeH="0" baseline="0" noProof="0" dirty="0" err="1">
                <a:ln>
                  <a:noFill/>
                </a:ln>
                <a:solidFill>
                  <a:srgbClr val="000000"/>
                </a:solidFill>
                <a:effectLst/>
                <a:uLnTx/>
                <a:uFillTx/>
                <a:latin typeface="Georgia"/>
                <a:ea typeface="+mn-ea"/>
                <a:cs typeface="Arial Unicode MS"/>
              </a:rPr>
              <a:t>Tiktok</a:t>
            </a:r>
            <a:r>
              <a:rPr kumimoji="0" lang="en-US" sz="2400" b="0" i="0" u="none" strike="noStrike" kern="1200" cap="none" spc="0" normalizeH="0" baseline="0" noProof="0" dirty="0">
                <a:ln>
                  <a:noFill/>
                </a:ln>
                <a:solidFill>
                  <a:srgbClr val="000000"/>
                </a:solidFill>
                <a:effectLst/>
                <a:uLnTx/>
                <a:uFillTx/>
                <a:latin typeface="Georgia"/>
                <a:ea typeface="+mn-ea"/>
                <a:cs typeface="Arial Unicode MS"/>
              </a:rPr>
              <a:t>, Meta’s Pa</a:t>
            </a:r>
            <a:r>
              <a:rPr kumimoji="0" lang="en-US" sz="2400" b="0" i="1" u="none" strike="noStrike" kern="1200" cap="none" spc="0" normalizeH="0" baseline="0" noProof="0" dirty="0">
                <a:ln>
                  <a:noFill/>
                </a:ln>
                <a:solidFill>
                  <a:srgbClr val="000000"/>
                </a:solidFill>
                <a:effectLst/>
                <a:uLnTx/>
                <a:uFillTx/>
                <a:latin typeface="Georgia"/>
                <a:ea typeface="+mn-ea"/>
                <a:cs typeface="Arial Unicode MS"/>
              </a:rPr>
              <a:t>y-or-okay</a:t>
            </a:r>
            <a:r>
              <a:rPr kumimoji="0" lang="en-US" sz="2400" b="0" i="0" u="none" strike="noStrike" kern="1200" cap="none" spc="0" normalizeH="0" baseline="0" noProof="0" dirty="0">
                <a:ln>
                  <a:noFill/>
                </a:ln>
                <a:solidFill>
                  <a:srgbClr val="000000"/>
                </a:solidFill>
                <a:effectLst/>
                <a:uLnTx/>
                <a:uFillTx/>
                <a:latin typeface="Georgia"/>
                <a:ea typeface="+mn-ea"/>
                <a:cs typeface="Arial Unicode MS"/>
              </a:rPr>
              <a:t>.</a:t>
            </a:r>
          </a:p>
          <a:p>
            <a:pPr marL="514350" marR="0" lvl="0" indent="-514350" algn="l" defTabSz="449263" rtl="0" eaLnBrk="0" fontAlgn="base" latinLnBrk="0" hangingPunct="0">
              <a:lnSpc>
                <a:spcPct val="93000"/>
              </a:lnSpc>
              <a:spcBef>
                <a:spcPct val="0"/>
              </a:spcBef>
              <a:spcAft>
                <a:spcPts val="1288"/>
              </a:spcAft>
              <a:buClr>
                <a:srgbClr val="000000"/>
              </a:buClr>
              <a:buSzPct val="100000"/>
              <a:buFont typeface="+mj-lt"/>
              <a:buAutoNum type="arabicPeriod"/>
              <a:tabLst/>
              <a:defRPr/>
            </a:pP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Digitale</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Markten</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Diensten</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Verordeningen</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(DMA/DSA): </a:t>
            </a:r>
            <a:endParaRPr kumimoji="0" lang="en-US" sz="2800" b="1"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marL="742950" marR="0" lvl="1" indent="-285750" algn="l" defTabSz="449263" rtl="0" eaLnBrk="0" fontAlgn="base" latinLnBrk="0" hangingPunct="0">
              <a:lnSpc>
                <a:spcPct val="93000"/>
              </a:lnSpc>
              <a:spcBef>
                <a:spcPct val="0"/>
              </a:spcBef>
              <a:spcAft>
                <a:spcPts val="1025"/>
              </a:spcAft>
              <a:buClr>
                <a:srgbClr val="000000"/>
              </a:buClr>
              <a:buSzPct val="100000"/>
              <a:buFont typeface="Courier New" panose="020B0604020202020204" pitchFamily="34" charset="0"/>
              <a:buChar char="o"/>
              <a:tabLst/>
              <a:defRPr/>
            </a:pPr>
            <a:r>
              <a:rPr kumimoji="0" lang="en-US" sz="2400" b="0" i="0" u="none" strike="noStrike" kern="1200" cap="none" spc="0" normalizeH="0" baseline="0" noProof="0" dirty="0">
                <a:ln>
                  <a:noFill/>
                </a:ln>
                <a:solidFill>
                  <a:srgbClr val="000000"/>
                </a:solidFill>
                <a:effectLst/>
                <a:uLnTx/>
                <a:uFillTx/>
                <a:latin typeface="Georgia"/>
                <a:ea typeface="+mn-ea"/>
                <a:cs typeface="Arial Unicode MS"/>
              </a:rPr>
              <a:t>Bits of Freedom/Meta.</a:t>
            </a:r>
          </a:p>
          <a:p>
            <a:pPr marL="514350" marR="0" lvl="0" indent="-514350" algn="l" defTabSz="449263" rtl="0" eaLnBrk="0" fontAlgn="base" latinLnBrk="0" hangingPunct="0">
              <a:lnSpc>
                <a:spcPct val="93000"/>
              </a:lnSpc>
              <a:spcBef>
                <a:spcPct val="0"/>
              </a:spcBef>
              <a:spcAft>
                <a:spcPts val="1288"/>
              </a:spcAft>
              <a:buClr>
                <a:srgbClr val="000000"/>
              </a:buClr>
              <a:buSzPct val="100000"/>
              <a:buFont typeface="+mj-lt"/>
              <a:buAutoNum type="arabicPeriod"/>
              <a:tabLst/>
              <a:defRPr/>
            </a:pP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Verordening</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betreffende</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Transparantie</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en</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Gerichte</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Politieke</a:t>
            </a:r>
            <a:r>
              <a:rPr kumimoji="0" lang="en-US" sz="2800" b="1"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800" b="1" i="0" u="none" strike="noStrike" kern="1200" cap="none" spc="0" normalizeH="0" baseline="0" noProof="0" dirty="0" err="1">
                <a:ln>
                  <a:noFill/>
                </a:ln>
                <a:solidFill>
                  <a:srgbClr val="000000"/>
                </a:solidFill>
                <a:effectLst/>
                <a:uLnTx/>
                <a:uFillTx/>
                <a:latin typeface="Georgia"/>
                <a:ea typeface="+mn-ea"/>
                <a:cs typeface="Arial Unicode MS"/>
              </a:rPr>
              <a:t>Reclame</a:t>
            </a:r>
            <a:endParaRPr kumimoji="0" lang="en-US" sz="2800" b="1"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marL="742950" marR="0" lvl="1" indent="-285750" algn="l" defTabSz="449263" rtl="0" eaLnBrk="0" fontAlgn="base" latinLnBrk="0" hangingPunct="0">
              <a:lnSpc>
                <a:spcPct val="93000"/>
              </a:lnSpc>
              <a:spcBef>
                <a:spcPct val="0"/>
              </a:spcBef>
              <a:spcAft>
                <a:spcPts val="1025"/>
              </a:spcAft>
              <a:buClr>
                <a:srgbClr val="000000"/>
              </a:buClr>
              <a:buSzPct val="100000"/>
              <a:buFont typeface="Courier New" panose="020B0604020202020204" pitchFamily="34" charset="0"/>
              <a:buChar char="o"/>
              <a:tabLst/>
              <a:defRPr/>
            </a:pPr>
            <a:r>
              <a:rPr kumimoji="0" lang="en-US" sz="2400" b="0" i="0" u="none" strike="noStrike" kern="1200" cap="none" spc="0" normalizeH="0" baseline="0" noProof="0" dirty="0">
                <a:ln>
                  <a:noFill/>
                </a:ln>
                <a:solidFill>
                  <a:srgbClr val="000000"/>
                </a:solidFill>
                <a:effectLst/>
                <a:uLnTx/>
                <a:uFillTx/>
                <a:latin typeface="Georgia"/>
                <a:ea typeface="+mn-ea"/>
                <a:cs typeface="Arial Unicode MS"/>
              </a:rPr>
              <a:t> </a:t>
            </a:r>
            <a:r>
              <a:rPr kumimoji="0" lang="en-US" sz="2400" b="0" i="0" u="none" strike="noStrike" kern="1200" cap="none" spc="0" normalizeH="0" baseline="0" noProof="0" dirty="0" err="1">
                <a:ln>
                  <a:noFill/>
                </a:ln>
                <a:solidFill>
                  <a:srgbClr val="000000"/>
                </a:solidFill>
                <a:effectLst/>
                <a:uLnTx/>
                <a:uFillTx/>
                <a:latin typeface="Georgia"/>
                <a:ea typeface="+mn-ea"/>
                <a:cs typeface="Arial Unicode MS"/>
              </a:rPr>
              <a:t>Inwerkingtreding</a:t>
            </a:r>
            <a:r>
              <a:rPr kumimoji="0" lang="en-US" sz="2400" b="0" i="0" u="none" strike="noStrike" kern="1200" cap="none" spc="0" normalizeH="0" baseline="0" noProof="0" dirty="0">
                <a:ln>
                  <a:noFill/>
                </a:ln>
                <a:solidFill>
                  <a:srgbClr val="000000"/>
                </a:solidFill>
                <a:effectLst/>
                <a:uLnTx/>
                <a:uFillTx/>
                <a:latin typeface="Georgia"/>
                <a:ea typeface="+mn-ea"/>
                <a:cs typeface="Arial Unicode MS"/>
              </a:rPr>
              <a:t>: morgen (10 </a:t>
            </a:r>
            <a:r>
              <a:rPr kumimoji="0" lang="en-US" sz="2400" b="0" i="0" u="none" strike="noStrike" kern="1200" cap="none" spc="0" normalizeH="0" baseline="0" noProof="0" dirty="0" err="1">
                <a:ln>
                  <a:noFill/>
                </a:ln>
                <a:solidFill>
                  <a:srgbClr val="000000"/>
                </a:solidFill>
                <a:effectLst/>
                <a:uLnTx/>
                <a:uFillTx/>
                <a:latin typeface="Georgia"/>
                <a:ea typeface="+mn-ea"/>
                <a:cs typeface="Arial Unicode MS"/>
              </a:rPr>
              <a:t>okt</a:t>
            </a:r>
            <a:r>
              <a:rPr kumimoji="0" lang="en-US" sz="2400" b="0" i="0" u="none" strike="noStrike" kern="1200" cap="none" spc="0" normalizeH="0" baseline="0" noProof="0" dirty="0">
                <a:ln>
                  <a:noFill/>
                </a:ln>
                <a:solidFill>
                  <a:srgbClr val="000000"/>
                </a:solidFill>
                <a:effectLst/>
                <a:uLnTx/>
                <a:uFillTx/>
                <a:latin typeface="Georgia"/>
                <a:ea typeface="+mn-ea"/>
                <a:cs typeface="Arial Unicode MS"/>
              </a:rPr>
              <a:t>. 2025).</a:t>
            </a:r>
            <a:endPar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marL="342900" marR="0" lvl="0" indent="-342900" algn="l" defTabSz="449263" rtl="0" eaLnBrk="0" fontAlgn="base" latinLnBrk="0" hangingPunct="0">
              <a:lnSpc>
                <a:spcPct val="90000"/>
              </a:lnSpc>
              <a:spcBef>
                <a:spcPct val="0"/>
              </a:spcBef>
              <a:spcAft>
                <a:spcPts val="1288"/>
              </a:spcAft>
              <a:buClr>
                <a:srgbClr val="000000"/>
              </a:buClr>
              <a:buSzPct val="100000"/>
              <a:buFont typeface="Arial" panose="020B0604020202020204" pitchFamily="34" charset="0"/>
              <a:buChar char="•"/>
              <a:tabLst/>
              <a:defRPr/>
            </a:pPr>
            <a:endParaRPr kumimoji="0" lang="en-US" altLang="nl-NL" sz="2600" b="0" i="0" u="none" strike="noStrike" kern="1200" cap="none" spc="0" normalizeH="0" baseline="0" noProof="0" dirty="0">
              <a:ln>
                <a:noFill/>
              </a:ln>
              <a:solidFill>
                <a:srgbClr val="000000"/>
              </a:solidFill>
              <a:effectLst/>
              <a:uLnTx/>
              <a:uFillTx/>
              <a:latin typeface="Georgia" panose="02040502050405020303" pitchFamily="18" charset="0"/>
              <a:ea typeface="+mn-ea"/>
            </a:endParaRPr>
          </a:p>
          <a:p>
            <a:pPr marL="342900" marR="0" lvl="0" indent="-342900" algn="l" defTabSz="449263" rtl="0" eaLnBrk="0" fontAlgn="base" latinLnBrk="0" hangingPunct="0">
              <a:lnSpc>
                <a:spcPct val="100000"/>
              </a:lnSpc>
              <a:spcBef>
                <a:spcPct val="0"/>
              </a:spcBef>
              <a:spcAft>
                <a:spcPts val="1288"/>
              </a:spcAft>
              <a:buClr>
                <a:srgbClr val="000000"/>
              </a:buClr>
              <a:buSzPct val="100000"/>
              <a:buFont typeface="Times New Roman" panose="02020603050405020304" pitchFamily="18" charset="0"/>
              <a:buNone/>
              <a:tabLst/>
              <a:defRPr/>
            </a:pPr>
            <a:endParaRPr kumimoji="0" lang="nl-NL" altLang="nl-NL" sz="3200" b="0" i="0" u="none" strike="noStrike" kern="1200" cap="none" spc="0" normalizeH="0" baseline="0" noProof="0" dirty="0">
              <a:ln>
                <a:noFill/>
              </a:ln>
              <a:solidFill>
                <a:srgbClr val="000000"/>
              </a:solidFill>
              <a:effectLst/>
              <a:uLnTx/>
              <a:uFillTx/>
              <a:latin typeface="Georgia" panose="02040502050405020303" pitchFamily="18" charset="0"/>
              <a:ea typeface="+mn-ea"/>
            </a:endParaRPr>
          </a:p>
        </p:txBody>
      </p:sp>
      <p:pic>
        <p:nvPicPr>
          <p:cNvPr id="3" name="Picture 3">
            <a:extLst>
              <a:ext uri="{FF2B5EF4-FFF2-40B4-BE49-F238E27FC236}">
                <a16:creationId xmlns:a16="http://schemas.microsoft.com/office/drawing/2014/main" id="{EFE9F36E-A5D5-8CF6-1815-B34C0C337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877272"/>
            <a:ext cx="576262"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3245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5958A679-2EDA-C27C-E7E2-8F1DD79C01B9}"/>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965467F2-51FF-AF70-A9DF-4A17D31BB0A6}"/>
              </a:ext>
            </a:extLst>
          </p:cNvPr>
          <p:cNvSpPr txBox="1">
            <a:spLocks/>
          </p:cNvSpPr>
          <p:nvPr/>
        </p:nvSpPr>
        <p:spPr bwMode="auto">
          <a:xfrm>
            <a:off x="625475" y="303213"/>
            <a:ext cx="10966450"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nl-NL" altLang="nl-NL" sz="4000" b="1" i="0" u="none" strike="noStrike" kern="1200" cap="none" spc="0" normalizeH="0" baseline="0" noProof="0">
              <a:ln>
                <a:noFill/>
              </a:ln>
              <a:solidFill>
                <a:srgbClr val="000000"/>
              </a:solidFill>
              <a:effectLst/>
              <a:uLnTx/>
              <a:uFillTx/>
              <a:latin typeface="Georgia" panose="02040502050405020303" pitchFamily="18" charset="0"/>
              <a:ea typeface="+mn-ea"/>
            </a:endParaRPr>
          </a:p>
        </p:txBody>
      </p:sp>
      <p:sp>
        <p:nvSpPr>
          <p:cNvPr id="9" name="Tijdelijke aanduiding voor inhoud 2">
            <a:extLst>
              <a:ext uri="{FF2B5EF4-FFF2-40B4-BE49-F238E27FC236}">
                <a16:creationId xmlns:a16="http://schemas.microsoft.com/office/drawing/2014/main" id="{8C70CAA4-103E-FF7D-8ABA-E5F4B5ED8D11}"/>
              </a:ext>
            </a:extLst>
          </p:cNvPr>
          <p:cNvSpPr txBox="1">
            <a:spLocks/>
          </p:cNvSpPr>
          <p:nvPr/>
        </p:nvSpPr>
        <p:spPr>
          <a:xfrm>
            <a:off x="1414463" y="1604963"/>
            <a:ext cx="8640762" cy="4524375"/>
          </a:xfrm>
          <a:prstGeom prst="rect">
            <a:avLst/>
          </a:prstGeom>
        </p:spPr>
        <p:txBody>
          <a:bodyPr/>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6"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6"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342900" marR="0" lvl="0" indent="-342900" algn="l" defTabSz="449263" rtl="0" eaLnBrk="0" fontAlgn="base" latinLnBrk="0" hangingPunct="0">
              <a:lnSpc>
                <a:spcPct val="100000"/>
              </a:lnSpc>
              <a:spcBef>
                <a:spcPct val="0"/>
              </a:spcBef>
              <a:spcAft>
                <a:spcPts val="1288"/>
              </a:spcAft>
              <a:buClr>
                <a:srgbClr val="000000"/>
              </a:buClr>
              <a:buSzPct val="100000"/>
              <a:buFont typeface="Times New Roman" pitchFamily="16" charset="0"/>
              <a:buNone/>
              <a:tabLst/>
              <a:defRPr/>
            </a:pPr>
            <a:endParaRPr kumimoji="0" lang="nl-NL" sz="3200" b="0" i="0" u="none" strike="noStrike" kern="1200" cap="none" spc="0" normalizeH="0" baseline="0" noProof="0">
              <a:ln>
                <a:noFill/>
              </a:ln>
              <a:solidFill>
                <a:srgbClr val="000000"/>
              </a:solidFill>
              <a:effectLst/>
              <a:uLnTx/>
              <a:uFillTx/>
              <a:latin typeface="Georgia"/>
              <a:ea typeface="+mn-ea"/>
              <a:cs typeface="+mn-cs"/>
            </a:endParaRPr>
          </a:p>
        </p:txBody>
      </p:sp>
      <p:pic>
        <p:nvPicPr>
          <p:cNvPr id="10" name="Picture 3">
            <a:extLst>
              <a:ext uri="{FF2B5EF4-FFF2-40B4-BE49-F238E27FC236}">
                <a16:creationId xmlns:a16="http://schemas.microsoft.com/office/drawing/2014/main" id="{0FFD8A07-38D2-2FB7-8AC4-A05ACB71E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5903913"/>
            <a:ext cx="576262" cy="45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a:extLst>
              <a:ext uri="{FF2B5EF4-FFF2-40B4-BE49-F238E27FC236}">
                <a16:creationId xmlns:a16="http://schemas.microsoft.com/office/drawing/2014/main" id="{690258E3-8244-7C87-81FB-78A873E58524}"/>
              </a:ext>
            </a:extLst>
          </p:cNvPr>
          <p:cNvSpPr txBox="1">
            <a:spLocks/>
          </p:cNvSpPr>
          <p:nvPr/>
        </p:nvSpPr>
        <p:spPr bwMode="auto">
          <a:xfrm>
            <a:off x="1266624" y="455613"/>
            <a:ext cx="10477701" cy="1171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3000"/>
              </a:lnSpc>
              <a:spcAft>
                <a:spcPts val="1288"/>
              </a:spcAft>
              <a:buClr>
                <a:srgbClr val="000000"/>
              </a:buClr>
              <a:buSzPct val="100000"/>
              <a:buFont typeface="Times New Roman" panose="02020603050405020304" pitchFamily="18" charset="0"/>
              <a:defRPr sz="2900">
                <a:solidFill>
                  <a:srgbClr val="000000"/>
                </a:solidFill>
                <a:latin typeface="Georgia" panose="02040502050405020303" pitchFamily="18" charset="0"/>
              </a:defRPr>
            </a:lvl1pPr>
            <a:lvl2pPr>
              <a:lnSpc>
                <a:spcPct val="93000"/>
              </a:lnSpc>
              <a:spcAft>
                <a:spcPts val="1025"/>
              </a:spcAft>
              <a:buClr>
                <a:srgbClr val="000000"/>
              </a:buClr>
              <a:buSzPct val="100000"/>
              <a:buFont typeface="Times New Roman" panose="02020603050405020304" pitchFamily="18" charset="0"/>
              <a:defRPr sz="2500">
                <a:solidFill>
                  <a:srgbClr val="000000"/>
                </a:solidFill>
                <a:latin typeface="Georgia" panose="02040502050405020303" pitchFamily="18" charset="0"/>
              </a:defRPr>
            </a:lvl2pPr>
            <a:lvl3pPr>
              <a:lnSpc>
                <a:spcPct val="93000"/>
              </a:lnSpc>
              <a:spcAft>
                <a:spcPts val="775"/>
              </a:spcAft>
              <a:buClr>
                <a:srgbClr val="000000"/>
              </a:buClr>
              <a:buSzPct val="100000"/>
              <a:buFont typeface="Times New Roman" panose="02020603050405020304" pitchFamily="18" charset="0"/>
              <a:defRPr sz="2200">
                <a:solidFill>
                  <a:srgbClr val="000000"/>
                </a:solidFill>
                <a:latin typeface="Georgia" panose="02040502050405020303" pitchFamily="18" charset="0"/>
              </a:defRPr>
            </a:lvl3pPr>
            <a:lvl4pPr>
              <a:lnSpc>
                <a:spcPct val="93000"/>
              </a:lnSpc>
              <a:spcAft>
                <a:spcPts val="513"/>
              </a:spcAft>
              <a:buClr>
                <a:srgbClr val="000000"/>
              </a:buClr>
              <a:buSzPct val="100000"/>
              <a:buFont typeface="Times New Roman" panose="02020603050405020304" pitchFamily="18" charset="0"/>
              <a:defRPr>
                <a:solidFill>
                  <a:srgbClr val="000000"/>
                </a:solidFill>
                <a:latin typeface="Georgia" panose="02040502050405020303" pitchFamily="18" charset="0"/>
              </a:defRPr>
            </a:lvl4pPr>
            <a:lvl5pPr>
              <a:lnSpc>
                <a:spcPct val="93000"/>
              </a:lnSpc>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5pPr>
            <a:lvl6pPr marL="25146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6pPr>
            <a:lvl7pPr marL="29718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7pPr>
            <a:lvl8pPr marL="34290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8pPr>
            <a:lvl9pPr marL="3886200" indent="-228600" defTabSz="44926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Georgia" panose="02040502050405020303" pitchFamily="18" charset="0"/>
              </a:defRPr>
            </a:lvl9pPr>
          </a:lstStyle>
          <a:p>
            <a:pPr algn="ctr">
              <a:spcAft>
                <a:spcPct val="0"/>
              </a:spcAft>
            </a:pPr>
            <a:r>
              <a:rPr lang="nl-NL" altLang="nl-NL" sz="4000" b="1" dirty="0">
                <a:latin typeface="Georgia"/>
                <a:cs typeface="Arial Unicode MS"/>
              </a:rPr>
              <a:t>1. Ontwikkeling </a:t>
            </a:r>
            <a:endParaRPr lang="en-US" dirty="0"/>
          </a:p>
          <a:p>
            <a:pPr algn="ctr">
              <a:spcAft>
                <a:spcPct val="0"/>
              </a:spcAft>
            </a:pPr>
            <a:r>
              <a:rPr lang="nl-NL" altLang="nl-NL" sz="3200" b="1" dirty="0">
                <a:latin typeface="Georgia"/>
                <a:cs typeface="Arial Unicode MS"/>
              </a:rPr>
              <a:t>TPC/Oracle &amp; Salesforce</a:t>
            </a:r>
            <a:endParaRPr lang="nl-NL" sz="3200" dirty="0"/>
          </a:p>
        </p:txBody>
      </p:sp>
      <p:sp>
        <p:nvSpPr>
          <p:cNvPr id="3" name="Tijdelijke aanduiding voor inhoud 2">
            <a:extLst>
              <a:ext uri="{FF2B5EF4-FFF2-40B4-BE49-F238E27FC236}">
                <a16:creationId xmlns:a16="http://schemas.microsoft.com/office/drawing/2014/main" id="{9FDB04BF-E23B-3F7F-0854-09E4FA7CF564}"/>
              </a:ext>
            </a:extLst>
          </p:cNvPr>
          <p:cNvSpPr txBox="1">
            <a:spLocks/>
          </p:cNvSpPr>
          <p:nvPr/>
        </p:nvSpPr>
        <p:spPr>
          <a:xfrm>
            <a:off x="1048190" y="2185988"/>
            <a:ext cx="10176833" cy="2789939"/>
          </a:xfrm>
          <a:prstGeom prst="rect">
            <a:avLst/>
          </a:prstGeom>
        </p:spPr>
        <p:txBody>
          <a:bodyPr lIns="91440" tIns="45720" rIns="91440" bIns="45720" anchor="t"/>
          <a:lst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6" charset="0"/>
              <a:defRPr sz="29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6" charset="0"/>
              <a:defRPr sz="2500">
                <a:solidFill>
                  <a:srgbClr val="000000"/>
                </a:solidFill>
                <a:latin typeface="+mn-lt"/>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6" charset="0"/>
              <a:defRPr>
                <a:solidFill>
                  <a:srgbClr val="000000"/>
                </a:solidFill>
                <a:latin typeface="+mn-lt"/>
                <a:cs typeface="+mn-cs"/>
              </a:defRPr>
            </a:lvl4pPr>
            <a:lvl5pPr marL="2057400" indent="-228600" algn="l" defTabSz="449263"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5pPr>
            <a:lvl6pPr marL="25146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6pPr>
            <a:lvl7pPr marL="29718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7pPr>
            <a:lvl8pPr marL="34290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8pPr>
            <a:lvl9pPr marL="3886200" indent="-228600" algn="l" defTabSz="449263"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cs typeface="+mn-cs"/>
              </a:defRPr>
            </a:lvl9pPr>
          </a:lstStyle>
          <a:p>
            <a:pPr marL="457200" indent="-457200">
              <a:buFont typeface="Arial" pitchFamily="16" charset="0"/>
              <a:buChar char="•"/>
              <a:defRPr/>
            </a:pPr>
            <a:r>
              <a:rPr lang="nl-NL" altLang="nl-NL" sz="2800" dirty="0">
                <a:solidFill>
                  <a:schemeClr val="tx1"/>
                </a:solidFill>
              </a:rPr>
              <a:t>Rb. Amsterdam 29 december 2021, ECLI:NL:RBAMS:7647.</a:t>
            </a:r>
            <a:endParaRPr lang="en-US" dirty="0">
              <a:solidFill>
                <a:schemeClr val="tx1"/>
              </a:solidFill>
            </a:endParaRPr>
          </a:p>
          <a:p>
            <a:pPr marL="457200" indent="-457200">
              <a:buFont typeface="Arial" panose="020B0604020202020204" pitchFamily="34" charset="0"/>
              <a:buChar char="•"/>
              <a:defRPr/>
            </a:pPr>
            <a:r>
              <a:rPr lang="nl-NL" altLang="nl-NL" sz="2800" dirty="0">
                <a:solidFill>
                  <a:schemeClr val="tx1"/>
                </a:solidFill>
              </a:rPr>
              <a:t>Hof Amsterdam 18 juni 2024, ECLI:NL:GHAMS:2024:1651.</a:t>
            </a:r>
          </a:p>
          <a:p>
            <a:pPr marL="457200" indent="-457200">
              <a:buFont typeface="Arial" panose="020B0604020202020204" pitchFamily="34" charset="0"/>
              <a:buChar char="•"/>
              <a:defRPr/>
            </a:pPr>
            <a:r>
              <a:rPr lang="nl-NL" altLang="nl-NL" sz="2800" dirty="0">
                <a:solidFill>
                  <a:schemeClr val="tx1"/>
                </a:solidFill>
              </a:rPr>
              <a:t> Rb. Amsterdam 2 mei 2025, ECLI:NL:GHAMS:2025:2836. </a:t>
            </a:r>
          </a:p>
          <a:p>
            <a:pPr marL="457200" indent="-457200">
              <a:buFont typeface="Arial" panose="020B0604020202020204" pitchFamily="34" charset="0"/>
              <a:buChar char="•"/>
              <a:defRPr/>
            </a:pPr>
            <a:r>
              <a:rPr lang="nl-NL" altLang="nl-NL" sz="2800" dirty="0">
                <a:solidFill>
                  <a:schemeClr val="tx1"/>
                </a:solidFill>
              </a:rPr>
              <a:t>Uitspraak Hof Amsterdam: in afwachting.</a:t>
            </a:r>
          </a:p>
          <a:p>
            <a:pPr marL="457200" indent="-457200">
              <a:buFont typeface="Arial" panose="020B0604020202020204" pitchFamily="34" charset="0"/>
              <a:buChar char="•"/>
              <a:defRPr/>
            </a:pPr>
            <a:endParaRPr lang="nl-NL" altLang="nl-NL" sz="2800" dirty="0">
              <a:solidFill>
                <a:schemeClr val="tx1"/>
              </a:solidFill>
            </a:endParaRPr>
          </a:p>
        </p:txBody>
      </p:sp>
    </p:spTree>
    <p:extLst>
      <p:ext uri="{BB962C8B-B14F-4D97-AF65-F5344CB8AC3E}">
        <p14:creationId xmlns:p14="http://schemas.microsoft.com/office/powerpoint/2010/main" val="19477229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ie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ie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1446</Words>
  <Application>Microsoft Office PowerPoint</Application>
  <PresentationFormat>Aangepast</PresentationFormat>
  <Paragraphs>170</Paragraphs>
  <Slides>32</Slides>
  <Notes>31</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32</vt:i4>
      </vt:variant>
    </vt:vector>
  </HeadingPairs>
  <TitlesOfParts>
    <vt:vector size="40" baseType="lpstr">
      <vt:lpstr>Arial</vt:lpstr>
      <vt:lpstr>Arial Unicode MS</vt:lpstr>
      <vt:lpstr>Courier New</vt:lpstr>
      <vt:lpstr>Georgia</vt:lpstr>
      <vt:lpstr>Times New Roman</vt:lpstr>
      <vt:lpstr>Wingdings</vt:lpstr>
      <vt:lpstr>Kantoorthema</vt:lpstr>
      <vt:lpstr>2_Kantoorthema</vt:lpstr>
      <vt:lpstr>PowerPoint-presentatie</vt:lpstr>
      <vt:lpstr>ACM, 15 september 2025, rondetafelgesprek</vt:lpstr>
      <vt:lpstr>PowerPoint-presentatie</vt:lpstr>
      <vt:lpstr>PowerPoint-presentatie</vt:lpstr>
      <vt:lpstr>Sociale media is het nieuwe roken.</vt:lpstr>
      <vt:lpstr>And Facebook's own research shows that, right, that kids are saying I am unhappy when I use Instagram and I can't stop.</vt:lpstr>
      <vt:lpstr>PowerPoint-presentatie</vt:lpstr>
      <vt:lpstr>Onderwerpen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Rb. Rotterdam 23 juli 2025  SDBN/Amazon, prejudiciële vragen</vt:lpstr>
      <vt:lpstr>Hof Amsterdam 7 oktober 2025 Stichting Massaschade en Consument/Tiktok</vt:lpstr>
      <vt:lpstr>2. DMA &amp; DSA</vt:lpstr>
      <vt:lpstr>Europese Commissie, 23 april 2025 Meta’s Pay-or-okaysysteem</vt:lpstr>
      <vt:lpstr>Europese Commissie, 23 april 2025 Meta’s Pay-or-okaysysteem</vt:lpstr>
      <vt:lpstr>Meta AI</vt:lpstr>
      <vt:lpstr>PowerPoint-presentatie</vt:lpstr>
      <vt:lpstr>PowerPoint-presentatie</vt:lpstr>
      <vt:lpstr>PowerPoint-presentatie</vt:lpstr>
      <vt:lpstr>3. Verordening (EU) 2024/900</vt:lpstr>
      <vt:lpstr>PowerPoint-presentatie</vt:lpstr>
      <vt:lpstr>PowerPoint-presentatie</vt:lpstr>
      <vt:lpstr>PowerPoint-presentatie</vt:lpstr>
      <vt:lpstr>Maatschappelijke gevolgen</vt:lpstr>
      <vt:lpstr>Martijn Snoep (ACM): sociale mediaverbod?</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Marieke Staal</dc:creator>
  <cp:lastModifiedBy>Christiaan Alberdingk Thijm</cp:lastModifiedBy>
  <cp:revision>4</cp:revision>
  <cp:lastPrinted>1601-01-01T00:00:00Z</cp:lastPrinted>
  <dcterms:created xsi:type="dcterms:W3CDTF">2014-06-10T09:18:33Z</dcterms:created>
  <dcterms:modified xsi:type="dcterms:W3CDTF">2025-10-09T13:33:44Z</dcterms:modified>
</cp:coreProperties>
</file>